
<file path=[Content_Types].xml><?xml version="1.0" encoding="utf-8"?>
<Types xmlns="http://schemas.openxmlformats.org/package/2006/content-types">
  <Default Extension="xml" ContentType="application/xml"/>
  <Default Extension="jpeg" ContentType="image/jpeg"/>
  <Default Extension="png" ContentType="image/png"/>
  <Default Extension="tmp" ContentType="image/p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5"/>
  </p:notesMasterIdLst>
  <p:sldIdLst>
    <p:sldId id="256" r:id="rId2"/>
    <p:sldId id="314" r:id="rId3"/>
    <p:sldId id="331" r:id="rId4"/>
    <p:sldId id="355" r:id="rId5"/>
    <p:sldId id="316" r:id="rId6"/>
    <p:sldId id="299" r:id="rId7"/>
    <p:sldId id="300" r:id="rId8"/>
    <p:sldId id="344" r:id="rId9"/>
    <p:sldId id="356" r:id="rId10"/>
    <p:sldId id="261" r:id="rId11"/>
    <p:sldId id="258" r:id="rId12"/>
    <p:sldId id="262" r:id="rId13"/>
    <p:sldId id="259" r:id="rId14"/>
    <p:sldId id="263" r:id="rId15"/>
    <p:sldId id="264" r:id="rId16"/>
    <p:sldId id="297" r:id="rId17"/>
    <p:sldId id="332" r:id="rId18"/>
    <p:sldId id="274" r:id="rId19"/>
    <p:sldId id="265" r:id="rId20"/>
    <p:sldId id="319" r:id="rId21"/>
    <p:sldId id="320" r:id="rId22"/>
    <p:sldId id="321" r:id="rId23"/>
    <p:sldId id="318" r:id="rId24"/>
    <p:sldId id="322" r:id="rId25"/>
    <p:sldId id="323" r:id="rId26"/>
    <p:sldId id="288" r:id="rId27"/>
    <p:sldId id="326" r:id="rId28"/>
    <p:sldId id="327" r:id="rId29"/>
    <p:sldId id="329" r:id="rId30"/>
    <p:sldId id="330" r:id="rId31"/>
    <p:sldId id="350" r:id="rId32"/>
    <p:sldId id="342" r:id="rId33"/>
    <p:sldId id="354" r:id="rId34"/>
    <p:sldId id="343" r:id="rId35"/>
    <p:sldId id="293" r:id="rId36"/>
    <p:sldId id="292" r:id="rId37"/>
    <p:sldId id="337" r:id="rId38"/>
    <p:sldId id="338" r:id="rId39"/>
    <p:sldId id="351" r:id="rId40"/>
    <p:sldId id="353" r:id="rId41"/>
    <p:sldId id="352" r:id="rId42"/>
    <p:sldId id="295" r:id="rId43"/>
    <p:sldId id="294" r:id="rId44"/>
    <p:sldId id="339" r:id="rId45"/>
    <p:sldId id="296" r:id="rId46"/>
    <p:sldId id="324" r:id="rId47"/>
    <p:sldId id="325" r:id="rId48"/>
    <p:sldId id="340" r:id="rId49"/>
    <p:sldId id="305" r:id="rId50"/>
    <p:sldId id="289" r:id="rId51"/>
    <p:sldId id="308" r:id="rId52"/>
    <p:sldId id="346" r:id="rId53"/>
    <p:sldId id="272" r:id="rId54"/>
    <p:sldId id="345" r:id="rId55"/>
    <p:sldId id="347" r:id="rId56"/>
    <p:sldId id="306" r:id="rId57"/>
    <p:sldId id="310" r:id="rId58"/>
    <p:sldId id="348" r:id="rId59"/>
    <p:sldId id="269" r:id="rId60"/>
    <p:sldId id="270" r:id="rId61"/>
    <p:sldId id="349" r:id="rId62"/>
    <p:sldId id="334" r:id="rId63"/>
    <p:sldId id="33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93284" autoAdjust="0"/>
  </p:normalViewPr>
  <p:slideViewPr>
    <p:cSldViewPr snapToGrid="0">
      <p:cViewPr varScale="1">
        <p:scale>
          <a:sx n="62" d="100"/>
          <a:sy n="62" d="100"/>
        </p:scale>
        <p:origin x="296" y="176"/>
      </p:cViewPr>
      <p:guideLst/>
    </p:cSldViewPr>
  </p:slideViewPr>
  <p:notesTextViewPr>
    <p:cViewPr>
      <p:scale>
        <a:sx n="1" d="1"/>
        <a:sy n="1" d="1"/>
      </p:scale>
      <p:origin x="0" y="0"/>
    </p:cViewPr>
  </p:notesTextViewPr>
  <p:sorterViewPr>
    <p:cViewPr varScale="1">
      <p:scale>
        <a:sx n="100" d="100"/>
        <a:sy n="100" d="100"/>
      </p:scale>
      <p:origin x="0" y="-366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C3001-98C3-4A99-8D03-C07D79C75A85}" type="datetimeFigureOut">
              <a:rPr lang="en-GB" smtClean="0"/>
              <a:t>26/10/2016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AEED9-D6FE-4F2C-9627-540862147003}" type="slidenum">
              <a:rPr lang="en-GB" smtClean="0"/>
              <a:t>‹#›</a:t>
            </a:fld>
            <a:endParaRPr lang="en-GB" dirty="0"/>
          </a:p>
        </p:txBody>
      </p:sp>
    </p:spTree>
    <p:extLst>
      <p:ext uri="{BB962C8B-B14F-4D97-AF65-F5344CB8AC3E}">
        <p14:creationId xmlns:p14="http://schemas.microsoft.com/office/powerpoint/2010/main" val="662510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B1B6D0-A632-443D-A53C-4FEFA7668CB5}" type="slidenum">
              <a:rPr lang="en-GB" smtClean="0"/>
              <a:pPr/>
              <a:t>2</a:t>
            </a:fld>
            <a:endParaRPr lang="en-GB" dirty="0"/>
          </a:p>
        </p:txBody>
      </p:sp>
    </p:spTree>
    <p:extLst>
      <p:ext uri="{BB962C8B-B14F-4D97-AF65-F5344CB8AC3E}">
        <p14:creationId xmlns:p14="http://schemas.microsoft.com/office/powerpoint/2010/main" val="1955811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anose="020B0604020202020204" pitchFamily="34" charset="0"/>
                <a:ea typeface="+mn-ea"/>
                <a:cs typeface="Arial" panose="020B0604020202020204" pitchFamily="34" charset="0"/>
              </a:rPr>
              <a:t>extra territoriality has been extended to those habitually resident in UK, could we also add that mandatory reporting is within 28 days</a:t>
            </a:r>
            <a:endParaRPr lang="en-GB" dirty="0"/>
          </a:p>
        </p:txBody>
      </p:sp>
      <p:sp>
        <p:nvSpPr>
          <p:cNvPr id="4" name="Slide Number Placeholder 3"/>
          <p:cNvSpPr>
            <a:spLocks noGrp="1"/>
          </p:cNvSpPr>
          <p:nvPr>
            <p:ph type="sldNum" sz="quarter" idx="10"/>
          </p:nvPr>
        </p:nvSpPr>
        <p:spPr/>
        <p:txBody>
          <a:bodyPr/>
          <a:lstStyle/>
          <a:p>
            <a:fld id="{E1B1B6D0-A632-443D-A53C-4FEFA7668CB5}" type="slidenum">
              <a:rPr lang="en-GB" smtClean="0"/>
              <a:pPr/>
              <a:t>28</a:t>
            </a:fld>
            <a:endParaRPr lang="en-GB" dirty="0"/>
          </a:p>
        </p:txBody>
      </p:sp>
    </p:spTree>
    <p:extLst>
      <p:ext uri="{BB962C8B-B14F-4D97-AF65-F5344CB8AC3E}">
        <p14:creationId xmlns:p14="http://schemas.microsoft.com/office/powerpoint/2010/main" val="2146164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CDC69D-4362-4523-B622-C48CDB2E41D7}" type="slidenum">
              <a:rPr lang="en-GB" smtClean="0"/>
              <a:pPr/>
              <a:t>29</a:t>
            </a:fld>
            <a:endParaRPr lang="en-GB" dirty="0"/>
          </a:p>
        </p:txBody>
      </p:sp>
    </p:spTree>
    <p:extLst>
      <p:ext uri="{BB962C8B-B14F-4D97-AF65-F5344CB8AC3E}">
        <p14:creationId xmlns:p14="http://schemas.microsoft.com/office/powerpoint/2010/main" val="461612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A court can impose prohibitions, requirements and restrictions, the aim of which are to protect the girl or woman at risk.</a:t>
            </a:r>
          </a:p>
          <a:p>
            <a:r>
              <a:rPr lang="en-GB" sz="1200" b="0" i="0" u="none" strike="noStrike" kern="1200" baseline="0" dirty="0" smtClean="0">
                <a:solidFill>
                  <a:schemeClr val="tx1"/>
                </a:solidFill>
              </a:rPr>
              <a:t>An FGM Protection Order can also include terms which relate to conduct which occurs both within and outside of England and Wales. For example, it is an offence for an individual to arrange, by telephone from their home in England, for their UK national daughter to have an FGM operation carried out abroad by a foreign national (who does not habitually live in the UK). The terms of the Order can also cover other persons who are involved, or who may become involved, as well as named respondents.</a:t>
            </a:r>
            <a:endParaRPr lang="en-GB" dirty="0"/>
          </a:p>
        </p:txBody>
      </p:sp>
      <p:sp>
        <p:nvSpPr>
          <p:cNvPr id="4" name="Slide Number Placeholder 3"/>
          <p:cNvSpPr>
            <a:spLocks noGrp="1"/>
          </p:cNvSpPr>
          <p:nvPr>
            <p:ph type="sldNum" sz="quarter" idx="10"/>
          </p:nvPr>
        </p:nvSpPr>
        <p:spPr/>
        <p:txBody>
          <a:bodyPr/>
          <a:lstStyle/>
          <a:p>
            <a:fld id="{7ACDC69D-4362-4523-B622-C48CDB2E41D7}" type="slidenum">
              <a:rPr lang="en-GB" smtClean="0"/>
              <a:pPr/>
              <a:t>30</a:t>
            </a:fld>
            <a:endParaRPr lang="en-GB" dirty="0"/>
          </a:p>
        </p:txBody>
      </p:sp>
    </p:spTree>
    <p:extLst>
      <p:ext uri="{BB962C8B-B14F-4D97-AF65-F5344CB8AC3E}">
        <p14:creationId xmlns:p14="http://schemas.microsoft.com/office/powerpoint/2010/main" val="101729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4A482F-CD23-430D-8427-12154D433897}" type="slidenum">
              <a:rPr lang="en-GB" altLang="en-US" sz="1200" smtClean="0">
                <a:solidFill>
                  <a:prstClr val="black"/>
                </a:solidFill>
              </a:rPr>
              <a:pPr eaLnBrk="1" hangingPunct="1"/>
              <a:t>46</a:t>
            </a:fld>
            <a:endParaRPr lang="en-GB" altLang="en-US" sz="1200" dirty="0" smtClean="0">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Professionals in all agencies and individuals and groups in the community need to be alert to the possibility of a child being at risk of, or having experienced FGM.</a:t>
            </a:r>
          </a:p>
          <a:p>
            <a:pPr eaLnBrk="1" hangingPunct="1"/>
            <a:endParaRPr lang="en-GB" altLang="en-US" dirty="0" smtClean="0"/>
          </a:p>
          <a:p>
            <a:pPr eaLnBrk="1" hangingPunct="1"/>
            <a:r>
              <a:rPr lang="en-GB" altLang="en-US" dirty="0" smtClean="0"/>
              <a:t>These are a short list of potential indicators that a child may be at risk of FGM, which individually may not indicate risk, but if there are 2 or more present this could signal a risk to the child.</a:t>
            </a:r>
          </a:p>
          <a:p>
            <a:pPr eaLnBrk="1" hangingPunct="1"/>
            <a:endParaRPr lang="en-GB" altLang="en-US" dirty="0" smtClean="0"/>
          </a:p>
          <a:p>
            <a:pPr eaLnBrk="1" hangingPunct="1"/>
            <a:endParaRPr lang="en-GB" altLang="en-US" dirty="0" smtClean="0">
              <a:latin typeface="Times New Roman" pitchFamily="18" charset="0"/>
            </a:endParaRPr>
          </a:p>
        </p:txBody>
      </p:sp>
    </p:spTree>
    <p:extLst>
      <p:ext uri="{BB962C8B-B14F-4D97-AF65-F5344CB8AC3E}">
        <p14:creationId xmlns:p14="http://schemas.microsoft.com/office/powerpoint/2010/main" val="253967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3AD10A0-6A7E-4D08-8F12-7751D02D9039}" type="slidenum">
              <a:rPr lang="en-GB" altLang="en-US" sz="1200" smtClean="0">
                <a:solidFill>
                  <a:prstClr val="black"/>
                </a:solidFill>
              </a:rPr>
              <a:pPr eaLnBrk="1" hangingPunct="1"/>
              <a:t>47</a:t>
            </a:fld>
            <a:endParaRPr lang="en-GB" altLang="en-US" sz="1200" dirty="0"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The child may confide in a professional or may ask for help</a:t>
            </a:r>
          </a:p>
          <a:p>
            <a:pPr eaLnBrk="1" hangingPunct="1"/>
            <a:r>
              <a:rPr lang="en-GB" altLang="en-US" dirty="0" smtClean="0"/>
              <a:t>Again this is not an exhaustive list, and no indicator should be taken in isolation</a:t>
            </a:r>
          </a:p>
          <a:p>
            <a:pPr eaLnBrk="1" hangingPunct="1"/>
            <a:endParaRPr lang="en-GB" altLang="en-US" dirty="0" smtClean="0"/>
          </a:p>
          <a:p>
            <a:pPr eaLnBrk="1" hangingPunct="1"/>
            <a:r>
              <a:rPr lang="en-GB" altLang="en-US" dirty="0" smtClean="0"/>
              <a:t>Any female child born to a woman who has been subjected to FGM must be considered to be at risk, as must other female children in the extended family</a:t>
            </a:r>
          </a:p>
          <a:p>
            <a:pPr eaLnBrk="1" hangingPunct="1"/>
            <a:endParaRPr lang="en-GB" altLang="en-US" dirty="0" smtClean="0"/>
          </a:p>
          <a:p>
            <a:pPr eaLnBrk="1" hangingPunct="1"/>
            <a:r>
              <a:rPr lang="en-GB" altLang="en-US" dirty="0" smtClean="0"/>
              <a:t>Any female child who has a sister who has already undergone FGM must be considered to be at risk, as must other female children in the extended family.</a:t>
            </a:r>
          </a:p>
          <a:p>
            <a:pPr eaLnBrk="1" hangingPunct="1"/>
            <a:endParaRPr lang="en-GB" altLang="en-US" dirty="0" smtClean="0">
              <a:latin typeface="Times New Roman" pitchFamily="18" charset="0"/>
            </a:endParaRPr>
          </a:p>
        </p:txBody>
      </p:sp>
    </p:spTree>
    <p:extLst>
      <p:ext uri="{BB962C8B-B14F-4D97-AF65-F5344CB8AC3E}">
        <p14:creationId xmlns:p14="http://schemas.microsoft.com/office/powerpoint/2010/main" val="179421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080E03-2748-4C83-9081-5D3CD809A0B4}" type="slidenum">
              <a:rPr lang="en-GB" altLang="en-US" smtClean="0"/>
              <a:pPr eaLnBrk="1" hangingPunct="1"/>
              <a:t>5</a:t>
            </a:fld>
            <a:endParaRPr lang="en-GB" altLang="en-US" dirty="0"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smtClean="0"/>
          </a:p>
        </p:txBody>
      </p:sp>
    </p:spTree>
    <p:extLst>
      <p:ext uri="{BB962C8B-B14F-4D97-AF65-F5344CB8AC3E}">
        <p14:creationId xmlns:p14="http://schemas.microsoft.com/office/powerpoint/2010/main" val="4264345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DADD0ED-0BE3-4EE1-8F60-242AA3C59286}" type="slidenum">
              <a:rPr lang="en-GB" altLang="en-US" sz="1200"/>
              <a:pPr eaLnBrk="1" hangingPunct="1"/>
              <a:t>18</a:t>
            </a:fld>
            <a:endParaRPr lang="en-GB" altLang="en-US" sz="120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Times New Roman" panose="02020603050405020304" pitchFamily="18" charset="0"/>
              </a:rPr>
              <a:t>FGM is practised in 28 African Countries including Egypt</a:t>
            </a:r>
          </a:p>
          <a:p>
            <a:pPr eaLnBrk="1" hangingPunct="1"/>
            <a:r>
              <a:rPr lang="en-GB" altLang="en-US" dirty="0" smtClean="0">
                <a:latin typeface="Times New Roman" panose="02020603050405020304" pitchFamily="18" charset="0"/>
              </a:rPr>
              <a:t>Also in parts of the Middle East, including Yemen, Syria and some Kurds in Northern Iraq</a:t>
            </a:r>
          </a:p>
          <a:p>
            <a:pPr eaLnBrk="1" hangingPunct="1"/>
            <a:r>
              <a:rPr lang="en-GB" altLang="en-US" dirty="0" smtClean="0">
                <a:latin typeface="Times New Roman" panose="02020603050405020304" pitchFamily="18" charset="0"/>
              </a:rPr>
              <a:t>In Asia – some parts of Pakistan and Indonesia</a:t>
            </a:r>
          </a:p>
          <a:p>
            <a:pPr eaLnBrk="1" hangingPunct="1"/>
            <a:endParaRPr lang="en-GB" altLang="en-US" dirty="0" smtClean="0">
              <a:latin typeface="Times New Roman" panose="02020603050405020304" pitchFamily="18" charset="0"/>
            </a:endParaRPr>
          </a:p>
          <a:p>
            <a:pPr eaLnBrk="1" hangingPunct="1"/>
            <a:r>
              <a:rPr lang="en-GB" altLang="en-US" dirty="0" smtClean="0">
                <a:latin typeface="Times New Roman" panose="02020603050405020304" pitchFamily="18" charset="0"/>
              </a:rPr>
              <a:t>The age at which FGM is performed varies – it depends on the ethnic group and geographical location.</a:t>
            </a:r>
          </a:p>
          <a:p>
            <a:pPr eaLnBrk="1" hangingPunct="1"/>
            <a:r>
              <a:rPr lang="en-GB" altLang="en-US" dirty="0" smtClean="0">
                <a:latin typeface="Times New Roman" panose="02020603050405020304" pitchFamily="18" charset="0"/>
              </a:rPr>
              <a:t>Can be during infancy – from a few days old</a:t>
            </a:r>
          </a:p>
          <a:p>
            <a:pPr eaLnBrk="1" hangingPunct="1"/>
            <a:r>
              <a:rPr lang="en-GB" altLang="en-US" dirty="0" smtClean="0">
                <a:latin typeface="Times New Roman" panose="02020603050405020304" pitchFamily="18" charset="0"/>
              </a:rPr>
              <a:t>During childhood – 4-10 years</a:t>
            </a:r>
          </a:p>
          <a:p>
            <a:pPr eaLnBrk="1" hangingPunct="1"/>
            <a:r>
              <a:rPr lang="en-GB" altLang="en-US" dirty="0" smtClean="0">
                <a:latin typeface="Times New Roman" panose="02020603050405020304" pitchFamily="18" charset="0"/>
              </a:rPr>
              <a:t>At the onset of Puberty</a:t>
            </a:r>
          </a:p>
          <a:p>
            <a:pPr eaLnBrk="1" hangingPunct="1"/>
            <a:r>
              <a:rPr lang="en-GB" altLang="en-US" dirty="0" smtClean="0">
                <a:latin typeface="Times New Roman" panose="02020603050405020304" pitchFamily="18" charset="0"/>
              </a:rPr>
              <a:t>At marriage</a:t>
            </a:r>
          </a:p>
          <a:p>
            <a:pPr eaLnBrk="1" hangingPunct="1"/>
            <a:r>
              <a:rPr lang="en-GB" altLang="en-US" dirty="0" smtClean="0">
                <a:latin typeface="Times New Roman" panose="02020603050405020304" pitchFamily="18" charset="0"/>
              </a:rPr>
              <a:t>During 1</a:t>
            </a:r>
            <a:r>
              <a:rPr lang="en-GB" altLang="en-US" baseline="30000" dirty="0" smtClean="0">
                <a:latin typeface="Times New Roman" panose="02020603050405020304" pitchFamily="18" charset="0"/>
              </a:rPr>
              <a:t>st</a:t>
            </a:r>
            <a:r>
              <a:rPr lang="en-GB" altLang="en-US" dirty="0" smtClean="0">
                <a:latin typeface="Times New Roman" panose="02020603050405020304" pitchFamily="18" charset="0"/>
              </a:rPr>
              <a:t> pregnancy</a:t>
            </a:r>
          </a:p>
          <a:p>
            <a:pPr eaLnBrk="1" hangingPunct="1"/>
            <a:endParaRPr lang="en-GB" altLang="en-US" dirty="0" smtClean="0">
              <a:latin typeface="Times New Roman" panose="02020603050405020304" pitchFamily="18" charset="0"/>
            </a:endParaRPr>
          </a:p>
        </p:txBody>
      </p:sp>
    </p:spTree>
    <p:extLst>
      <p:ext uri="{BB962C8B-B14F-4D97-AF65-F5344CB8AC3E}">
        <p14:creationId xmlns:p14="http://schemas.microsoft.com/office/powerpoint/2010/main" val="396218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rPr>
              <a:t>Published reports and experts working in the area suggest that the reasons underlying the practice of FGM include:</a:t>
            </a:r>
            <a:endParaRPr lang="en-GB" dirty="0"/>
          </a:p>
        </p:txBody>
      </p:sp>
      <p:sp>
        <p:nvSpPr>
          <p:cNvPr id="4" name="Slide Number Placeholder 3"/>
          <p:cNvSpPr>
            <a:spLocks noGrp="1"/>
          </p:cNvSpPr>
          <p:nvPr>
            <p:ph type="sldNum" sz="quarter" idx="10"/>
          </p:nvPr>
        </p:nvSpPr>
        <p:spPr/>
        <p:txBody>
          <a:bodyPr/>
          <a:lstStyle/>
          <a:p>
            <a:fld id="{7ACDC69D-4362-4523-B622-C48CDB2E41D7}" type="slidenum">
              <a:rPr lang="en-GB" smtClean="0"/>
              <a:pPr/>
              <a:t>20</a:t>
            </a:fld>
            <a:endParaRPr lang="en-GB" dirty="0"/>
          </a:p>
        </p:txBody>
      </p:sp>
    </p:spTree>
    <p:extLst>
      <p:ext uri="{BB962C8B-B14F-4D97-AF65-F5344CB8AC3E}">
        <p14:creationId xmlns:p14="http://schemas.microsoft.com/office/powerpoint/2010/main" val="107867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One Imam said:</a:t>
            </a:r>
          </a:p>
          <a:p>
            <a:pPr eaLnBrk="1" hangingPunct="1"/>
            <a:r>
              <a:rPr lang="en-US" altLang="en-US" dirty="0" smtClean="0"/>
              <a:t>“One circumcises for protection. When a girls honor is locked away like the precious commodity it is  – a thief cannot get to it. It prevents dangerous situations from occurring”  He’s talking about rape here!</a:t>
            </a:r>
          </a:p>
          <a:p>
            <a:pPr eaLnBrk="1" hangingPunct="1"/>
            <a:r>
              <a:rPr lang="en-US" altLang="en-US" dirty="0" smtClean="0"/>
              <a:t>“Mothers do it out of love – safeguarding their daughters future for example their marriage prospects”</a:t>
            </a:r>
          </a:p>
          <a:p>
            <a:pPr algn="r" eaLnBrk="1" hangingPunct="1"/>
            <a:r>
              <a:rPr lang="en-US" altLang="en-US" dirty="0" smtClean="0"/>
              <a:t>You Tube UNICEF video</a:t>
            </a:r>
          </a:p>
          <a:p>
            <a:pPr eaLnBrk="1" hangingPunct="1"/>
            <a:endParaRPr lang="en-US" altLang="en-US" dirty="0" smtClean="0"/>
          </a:p>
          <a:p>
            <a:pPr eaLnBrk="1" hangingPunct="1"/>
            <a:r>
              <a:rPr lang="en-GB" altLang="en-US" dirty="0" smtClean="0"/>
              <a:t>Girls are regarded as having been cleansed by the removal of "male" body parts. It ensures pre-marital virginity and inhibits extra-marital sex, because it reduces women's libido. Women fear the pain of re-opening the vagina, and are afraid of being discovered if it is opened illicitly.</a:t>
            </a:r>
          </a:p>
          <a:p>
            <a:pPr eaLnBrk="1" hangingPunct="1"/>
            <a:r>
              <a:rPr lang="en-GB" altLang="en-US" dirty="0" smtClean="0"/>
              <a:t>A girl may be opened and closed several times due to childbirth or marital sex.</a:t>
            </a:r>
          </a:p>
          <a:p>
            <a:endParaRPr lang="en-GB" dirty="0"/>
          </a:p>
        </p:txBody>
      </p:sp>
      <p:sp>
        <p:nvSpPr>
          <p:cNvPr id="4" name="Slide Number Placeholder 3"/>
          <p:cNvSpPr>
            <a:spLocks noGrp="1"/>
          </p:cNvSpPr>
          <p:nvPr>
            <p:ph type="sldNum" sz="quarter" idx="10"/>
          </p:nvPr>
        </p:nvSpPr>
        <p:spPr/>
        <p:txBody>
          <a:bodyPr/>
          <a:lstStyle/>
          <a:p>
            <a:fld id="{7ACDC69D-4362-4523-B622-C48CDB2E41D7}" type="slidenum">
              <a:rPr lang="en-GB" smtClean="0"/>
              <a:pPr/>
              <a:t>21</a:t>
            </a:fld>
            <a:endParaRPr lang="en-GB" dirty="0"/>
          </a:p>
        </p:txBody>
      </p:sp>
    </p:spTree>
    <p:extLst>
      <p:ext uri="{BB962C8B-B14F-4D97-AF65-F5344CB8AC3E}">
        <p14:creationId xmlns:p14="http://schemas.microsoft.com/office/powerpoint/2010/main" val="240836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8E2781-6768-4A2C-9B35-7C124CEB932F}" type="slidenum">
              <a:rPr lang="en-GB" altLang="en-US" smtClean="0"/>
              <a:pPr eaLnBrk="1" hangingPunct="1"/>
              <a:t>22</a:t>
            </a:fld>
            <a:endParaRPr lang="en-GB" altLang="en-US" dirty="0"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marL="171450" indent="-171450">
              <a:buFontTx/>
              <a:buChar char="•"/>
            </a:pPr>
            <a:r>
              <a:rPr lang="en-GB" altLang="en-US" dirty="0" smtClean="0"/>
              <a:t>Boyle writes that the </a:t>
            </a:r>
            <a:r>
              <a:rPr lang="en-GB" altLang="en-US" u="sng" dirty="0" smtClean="0"/>
              <a:t>Masai</a:t>
            </a:r>
            <a:r>
              <a:rPr lang="en-GB" altLang="en-US" dirty="0" smtClean="0"/>
              <a:t> of Tanzania will not call a woman "mother" when she has children if she is uncircumcised.</a:t>
            </a:r>
          </a:p>
          <a:p>
            <a:pPr marL="171450" indent="-171450">
              <a:buFontTx/>
              <a:buChar char="•"/>
            </a:pPr>
            <a:r>
              <a:rPr lang="en-GB" altLang="en-US" dirty="0" smtClean="0"/>
              <a:t>According to Amnesty, in certain societies women who have not had the procedure are regarded as too unclean to handle food and water</a:t>
            </a:r>
          </a:p>
          <a:p>
            <a:pPr marL="171450" indent="-171450">
              <a:buFontTx/>
              <a:buChar char="•"/>
            </a:pPr>
            <a:r>
              <a:rPr lang="en-GB" altLang="en-US" dirty="0" smtClean="0"/>
              <a:t>There is a belief that a woman's genitals might continue to grow without FGM, until they dangle between her legs. </a:t>
            </a:r>
          </a:p>
          <a:p>
            <a:pPr marL="171450" indent="-171450">
              <a:buFontTx/>
              <a:buChar char="•"/>
            </a:pPr>
            <a:r>
              <a:rPr lang="en-GB" altLang="en-US" dirty="0" smtClean="0"/>
              <a:t>Some groups see the clitoris as dangerous, capable of killing a man if his penis touches it, or a baby if the head comes into contact with it during birth, though Amnesty cautions that ideas about the power of the clitoris can be found elsewhere.</a:t>
            </a:r>
          </a:p>
          <a:p>
            <a:pPr marL="171450" indent="-171450">
              <a:buFontTx/>
              <a:buChar char="•"/>
            </a:pPr>
            <a:r>
              <a:rPr lang="en-GB" altLang="en-US" dirty="0" smtClean="0"/>
              <a:t>Gynaecologists in England and the United States would remove it during the 19th century to "cure" insanity, masturbation, and nymphomania.</a:t>
            </a:r>
          </a:p>
          <a:p>
            <a:pPr marL="171450" indent="-171450">
              <a:buFontTx/>
              <a:buChar char="•"/>
            </a:pPr>
            <a:r>
              <a:rPr lang="en-GB" altLang="en-US" dirty="0" smtClean="0"/>
              <a:t>The first reported clitoridectomy in the West was carried out in 1822 by a surgeon in Berlin on a teenage girl regarded as an "</a:t>
            </a:r>
            <a:r>
              <a:rPr lang="en-GB" altLang="en-US" u="sng" dirty="0" smtClean="0"/>
              <a:t>imbecile</a:t>
            </a:r>
            <a:r>
              <a:rPr lang="en-GB" altLang="en-US" dirty="0" smtClean="0"/>
              <a:t>" who was masturbating.</a:t>
            </a:r>
            <a:endParaRPr lang="en-GB" altLang="en-US" u="sng" baseline="30000" dirty="0" smtClean="0"/>
          </a:p>
          <a:p>
            <a:pPr marL="171450" indent="-171450">
              <a:buFontTx/>
              <a:buChar char="•"/>
            </a:pPr>
            <a:r>
              <a:rPr lang="en-GB" altLang="en-US" u="sng" dirty="0" smtClean="0"/>
              <a:t>Isaac Baker Brown</a:t>
            </a:r>
            <a:r>
              <a:rPr lang="en-GB" altLang="en-US" dirty="0" smtClean="0"/>
              <a:t> (1812–1873), an English gynaecologist who was president of the </a:t>
            </a:r>
            <a:r>
              <a:rPr lang="en-GB" altLang="en-US" u="sng" dirty="0" smtClean="0"/>
              <a:t>Medical Society of London</a:t>
            </a:r>
            <a:r>
              <a:rPr lang="en-GB" altLang="en-US" dirty="0" smtClean="0"/>
              <a:t> in 1865, believed that the "unnatural irritation" of the clitoris caused epilepsy, hysteria, and mania, and would remove it "whenever he had the opportunity of doing so," according to an obituary.</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19972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Girl/woman will be traumatised for life. </a:t>
            </a:r>
          </a:p>
          <a:p>
            <a:pPr eaLnBrk="1" hangingPunct="1"/>
            <a:endParaRPr lang="en-US" altLang="en-US" dirty="0" smtClean="0"/>
          </a:p>
          <a:p>
            <a:pPr eaLnBrk="1" hangingPunct="1"/>
            <a:r>
              <a:rPr lang="en-US" altLang="en-US" dirty="0" smtClean="0"/>
              <a:t>Child abuse – physical abuse + massive psychological abuse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She will remember smells, the number of people who were present, instruments used, pain etc.</a:t>
            </a:r>
          </a:p>
          <a:p>
            <a:pPr eaLnBrk="1" hangingPunct="1"/>
            <a:endParaRPr lang="en-US" altLang="en-US" dirty="0" smtClean="0"/>
          </a:p>
          <a:p>
            <a:r>
              <a:rPr lang="en-GB" b="0" dirty="0" smtClean="0"/>
              <a:t>Depends of type of FGM and methods used</a:t>
            </a:r>
          </a:p>
          <a:p>
            <a:endParaRPr lang="en-GB" b="0" dirty="0" smtClean="0"/>
          </a:p>
          <a:p>
            <a:r>
              <a:rPr lang="en-GB" b="0" dirty="0" smtClean="0"/>
              <a:t>Dysmenorrhoea</a:t>
            </a:r>
            <a:r>
              <a:rPr lang="en-GB" b="0" baseline="0" dirty="0" smtClean="0"/>
              <a:t> – interruption of the natural menstrual cycle</a:t>
            </a:r>
          </a:p>
          <a:p>
            <a:r>
              <a:rPr lang="en-GB" b="0" baseline="0" dirty="0" smtClean="0"/>
              <a:t>PID – pelvis inflammatory disease</a:t>
            </a:r>
          </a:p>
          <a:p>
            <a:r>
              <a:rPr lang="en-GB" b="0" baseline="0" dirty="0" smtClean="0"/>
              <a:t>Dyspareuria – difficult or painful intercourse</a:t>
            </a:r>
          </a:p>
          <a:p>
            <a:r>
              <a:rPr lang="en-GB" b="0" baseline="0" dirty="0" smtClean="0"/>
              <a:t>Dysuria – painful &amp; difficult urination</a:t>
            </a:r>
          </a:p>
          <a:p>
            <a:r>
              <a:rPr lang="en-GB" b="0" baseline="0" dirty="0" smtClean="0"/>
              <a:t>Keloid scar – tough heaped up scar</a:t>
            </a:r>
          </a:p>
          <a:p>
            <a:r>
              <a:rPr lang="en-GB" b="0" baseline="0" dirty="0" smtClean="0"/>
              <a:t>Implantation cysts – lump under the skin</a:t>
            </a:r>
            <a:endParaRPr lang="en-GB" b="0" dirty="0"/>
          </a:p>
        </p:txBody>
      </p:sp>
      <p:sp>
        <p:nvSpPr>
          <p:cNvPr id="4" name="Slide Number Placeholder 3"/>
          <p:cNvSpPr>
            <a:spLocks noGrp="1"/>
          </p:cNvSpPr>
          <p:nvPr>
            <p:ph type="sldNum" sz="quarter" idx="10"/>
          </p:nvPr>
        </p:nvSpPr>
        <p:spPr/>
        <p:txBody>
          <a:bodyPr/>
          <a:lstStyle/>
          <a:p>
            <a:fld id="{E1B1B6D0-A632-443D-A53C-4FEFA7668CB5}" type="slidenum">
              <a:rPr lang="en-GB" smtClean="0"/>
              <a:pPr/>
              <a:t>24</a:t>
            </a:fld>
            <a:endParaRPr lang="en-GB" dirty="0"/>
          </a:p>
        </p:txBody>
      </p:sp>
    </p:spTree>
    <p:extLst>
      <p:ext uri="{BB962C8B-B14F-4D97-AF65-F5344CB8AC3E}">
        <p14:creationId xmlns:p14="http://schemas.microsoft.com/office/powerpoint/2010/main" val="3520503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Fistula</a:t>
            </a:r>
            <a:r>
              <a:rPr lang="en-GB" dirty="0" smtClean="0"/>
              <a:t> </a:t>
            </a:r>
          </a:p>
          <a:p>
            <a:r>
              <a:rPr lang="en-GB" dirty="0" smtClean="0"/>
              <a:t>A fistula is an abnormal connection between 2 body parts, such as an organ or blood vessel and another structure. Fistulas are usually the result of an injury or surgery. Infection or inflammation can also cause a fistula to form.</a:t>
            </a:r>
          </a:p>
          <a:p>
            <a:endParaRPr lang="en-GB" dirty="0" smtClean="0"/>
          </a:p>
          <a:p>
            <a:r>
              <a:rPr lang="en-GB" b="1" dirty="0" smtClean="0"/>
              <a:t>Perineal Damage</a:t>
            </a:r>
          </a:p>
          <a:p>
            <a:r>
              <a:rPr lang="en-GB" dirty="0" smtClean="0"/>
              <a:t>Tearing during childbirth</a:t>
            </a:r>
          </a:p>
          <a:p>
            <a:endParaRPr lang="en-GB" dirty="0"/>
          </a:p>
        </p:txBody>
      </p:sp>
      <p:sp>
        <p:nvSpPr>
          <p:cNvPr id="4" name="Slide Number Placeholder 3"/>
          <p:cNvSpPr>
            <a:spLocks noGrp="1"/>
          </p:cNvSpPr>
          <p:nvPr>
            <p:ph type="sldNum" sz="quarter" idx="10"/>
          </p:nvPr>
        </p:nvSpPr>
        <p:spPr/>
        <p:txBody>
          <a:bodyPr/>
          <a:lstStyle/>
          <a:p>
            <a:fld id="{E1B1B6D0-A632-443D-A53C-4FEFA7668CB5}" type="slidenum">
              <a:rPr lang="en-GB" smtClean="0"/>
              <a:pPr/>
              <a:t>25</a:t>
            </a:fld>
            <a:endParaRPr lang="en-GB" dirty="0"/>
          </a:p>
        </p:txBody>
      </p:sp>
    </p:spTree>
    <p:extLst>
      <p:ext uri="{BB962C8B-B14F-4D97-AF65-F5344CB8AC3E}">
        <p14:creationId xmlns:p14="http://schemas.microsoft.com/office/powerpoint/2010/main" val="228261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4364F76-3A3E-42D0-99BF-592C61AC8F73}" type="slidenum">
              <a:rPr lang="en-GB" altLang="en-US" sz="1200" smtClean="0"/>
              <a:pPr eaLnBrk="1" hangingPunct="1"/>
              <a:t>27</a:t>
            </a:fld>
            <a:endParaRPr lang="en-GB" altLang="en-US" sz="1200"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The penalty is up to 14 years imprisonment.</a:t>
            </a:r>
          </a:p>
          <a:p>
            <a:pPr eaLnBrk="1" hangingPunct="1"/>
            <a:r>
              <a:rPr lang="en-GB" altLang="en-US" dirty="0" smtClean="0"/>
              <a:t>For section 1, it is an offence for UK national to carry out FGM outside of the UK, and also to aid, abet counsel or procure. EG if a person in the UK advises his UK national brother over the phone how to carry out and FGM operation abroad, he is guilty of the offence</a:t>
            </a:r>
          </a:p>
          <a:p>
            <a:pPr eaLnBrk="1" hangingPunct="1"/>
            <a:endParaRPr lang="en-GB" altLang="en-US" dirty="0" smtClean="0"/>
          </a:p>
          <a:p>
            <a:pPr eaLnBrk="1" hangingPunct="1"/>
            <a:r>
              <a:rPr lang="en-GB" altLang="en-US" dirty="0" smtClean="0"/>
              <a:t>Section 2, it is an offence for a UK national or permanent UK resident outside the UK to aid, abet counsel or procure a person of any nationality to carry out FGM on  herself wherever the procedure is carried out.</a:t>
            </a:r>
          </a:p>
          <a:p>
            <a:pPr eaLnBrk="1" hangingPunct="1"/>
            <a:endParaRPr lang="en-GB" altLang="en-US" dirty="0" smtClean="0"/>
          </a:p>
          <a:p>
            <a:pPr eaLnBrk="1" hangingPunct="1"/>
            <a:r>
              <a:rPr lang="en-GB" altLang="en-US" dirty="0" smtClean="0"/>
              <a:t>So for Section 3, it is an offence for a UK national or permanent UK resident outside the UK to aid, abet, counsel or procure a foreign national (who is not a UK resident) to carry out FGM outside the UK on a UK national or permanent UK resident.  EG a permanent UK resident who takes his permanent UK resident daughter to the doctor’s surgery in another country so that FGM can be carried out is guilty of an offence</a:t>
            </a:r>
          </a:p>
          <a:p>
            <a:pPr eaLnBrk="1" hangingPunct="1"/>
            <a:endParaRPr lang="en-GB" altLang="en-US" dirty="0" smtClean="0"/>
          </a:p>
          <a:p>
            <a:pPr eaLnBrk="1" hangingPunct="1"/>
            <a:r>
              <a:rPr lang="en-GB" altLang="en-US" dirty="0" smtClean="0"/>
              <a:t>Section 4 of the act extends sections 1,2, and 3 so that any of the prohibited acts done outside of the UK by a UK national or permanent resident will be an offence under domestic law and will be triable in the courts of England and Wales.  (in Scotland the 1985 act continues to apply)</a:t>
            </a:r>
          </a:p>
          <a:p>
            <a:pPr eaLnBrk="1" hangingPunct="1"/>
            <a:endParaRPr lang="en-GB" altLang="en-US" dirty="0" smtClean="0"/>
          </a:p>
        </p:txBody>
      </p:sp>
    </p:spTree>
    <p:extLst>
      <p:ext uri="{BB962C8B-B14F-4D97-AF65-F5344CB8AC3E}">
        <p14:creationId xmlns:p14="http://schemas.microsoft.com/office/powerpoint/2010/main" val="3167149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CDF4B1-026A-4D0B-B365-E9FC60D200C4}" type="slidenum">
              <a:rPr lang="en-GB" smtClean="0"/>
              <a:t>‹#›</a:t>
            </a:fld>
            <a:endParaRPr lang="en-GB" dirty="0"/>
          </a:p>
        </p:txBody>
      </p:sp>
    </p:spTree>
    <p:extLst>
      <p:ext uri="{BB962C8B-B14F-4D97-AF65-F5344CB8AC3E}">
        <p14:creationId xmlns:p14="http://schemas.microsoft.com/office/powerpoint/2010/main" val="295151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CDF4B1-026A-4D0B-B365-E9FC60D200C4}" type="slidenum">
              <a:rPr lang="en-GB" smtClean="0"/>
              <a:t>‹#›</a:t>
            </a:fld>
            <a:endParaRPr lang="en-GB" dirty="0"/>
          </a:p>
        </p:txBody>
      </p:sp>
    </p:spTree>
    <p:extLst>
      <p:ext uri="{BB962C8B-B14F-4D97-AF65-F5344CB8AC3E}">
        <p14:creationId xmlns:p14="http://schemas.microsoft.com/office/powerpoint/2010/main" val="15464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CDF4B1-026A-4D0B-B365-E9FC60D200C4}"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14444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CDF4B1-026A-4D0B-B365-E9FC60D200C4}" type="slidenum">
              <a:rPr lang="en-GB" smtClean="0"/>
              <a:t>‹#›</a:t>
            </a:fld>
            <a:endParaRPr lang="en-GB" dirty="0"/>
          </a:p>
        </p:txBody>
      </p:sp>
    </p:spTree>
    <p:extLst>
      <p:ext uri="{BB962C8B-B14F-4D97-AF65-F5344CB8AC3E}">
        <p14:creationId xmlns:p14="http://schemas.microsoft.com/office/powerpoint/2010/main" val="3389289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CDF4B1-026A-4D0B-B365-E9FC60D200C4}"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89584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CDF4B1-026A-4D0B-B365-E9FC60D200C4}" type="slidenum">
              <a:rPr lang="en-GB" smtClean="0"/>
              <a:t>‹#›</a:t>
            </a:fld>
            <a:endParaRPr lang="en-GB" dirty="0"/>
          </a:p>
        </p:txBody>
      </p:sp>
    </p:spTree>
    <p:extLst>
      <p:ext uri="{BB962C8B-B14F-4D97-AF65-F5344CB8AC3E}">
        <p14:creationId xmlns:p14="http://schemas.microsoft.com/office/powerpoint/2010/main" val="312095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CDF4B1-026A-4D0B-B365-E9FC60D200C4}" type="slidenum">
              <a:rPr lang="en-GB" smtClean="0"/>
              <a:t>‹#›</a:t>
            </a:fld>
            <a:endParaRPr lang="en-GB" dirty="0"/>
          </a:p>
        </p:txBody>
      </p:sp>
    </p:spTree>
    <p:extLst>
      <p:ext uri="{BB962C8B-B14F-4D97-AF65-F5344CB8AC3E}">
        <p14:creationId xmlns:p14="http://schemas.microsoft.com/office/powerpoint/2010/main" val="41327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CDF4B1-026A-4D0B-B365-E9FC60D200C4}" type="slidenum">
              <a:rPr lang="en-GB" smtClean="0"/>
              <a:t>‹#›</a:t>
            </a:fld>
            <a:endParaRPr lang="en-GB" dirty="0"/>
          </a:p>
        </p:txBody>
      </p:sp>
    </p:spTree>
    <p:extLst>
      <p:ext uri="{BB962C8B-B14F-4D97-AF65-F5344CB8AC3E}">
        <p14:creationId xmlns:p14="http://schemas.microsoft.com/office/powerpoint/2010/main" val="422451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CDF4B1-026A-4D0B-B365-E9FC60D200C4}" type="slidenum">
              <a:rPr lang="en-GB" smtClean="0"/>
              <a:t>‹#›</a:t>
            </a:fld>
            <a:endParaRPr lang="en-GB" dirty="0"/>
          </a:p>
        </p:txBody>
      </p:sp>
    </p:spTree>
    <p:extLst>
      <p:ext uri="{BB962C8B-B14F-4D97-AF65-F5344CB8AC3E}">
        <p14:creationId xmlns:p14="http://schemas.microsoft.com/office/powerpoint/2010/main" val="151481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CDF4B1-026A-4D0B-B365-E9FC60D200C4}" type="slidenum">
              <a:rPr lang="en-GB" smtClean="0"/>
              <a:t>‹#›</a:t>
            </a:fld>
            <a:endParaRPr lang="en-GB" dirty="0"/>
          </a:p>
        </p:txBody>
      </p:sp>
    </p:spTree>
    <p:extLst>
      <p:ext uri="{BB962C8B-B14F-4D97-AF65-F5344CB8AC3E}">
        <p14:creationId xmlns:p14="http://schemas.microsoft.com/office/powerpoint/2010/main" val="4241599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1CDF4B1-026A-4D0B-B365-E9FC60D200C4}" type="slidenum">
              <a:rPr lang="en-GB" smtClean="0"/>
              <a:t>‹#›</a:t>
            </a:fld>
            <a:endParaRPr lang="en-GB" dirty="0"/>
          </a:p>
        </p:txBody>
      </p:sp>
    </p:spTree>
    <p:extLst>
      <p:ext uri="{BB962C8B-B14F-4D97-AF65-F5344CB8AC3E}">
        <p14:creationId xmlns:p14="http://schemas.microsoft.com/office/powerpoint/2010/main" val="23887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1CDF4B1-026A-4D0B-B365-E9FC60D200C4}" type="slidenum">
              <a:rPr lang="en-GB" smtClean="0"/>
              <a:t>‹#›</a:t>
            </a:fld>
            <a:endParaRPr lang="en-GB" dirty="0"/>
          </a:p>
        </p:txBody>
      </p:sp>
    </p:spTree>
    <p:extLst>
      <p:ext uri="{BB962C8B-B14F-4D97-AF65-F5344CB8AC3E}">
        <p14:creationId xmlns:p14="http://schemas.microsoft.com/office/powerpoint/2010/main" val="221831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1CDF4B1-026A-4D0B-B365-E9FC60D200C4}" type="slidenum">
              <a:rPr lang="en-GB" smtClean="0"/>
              <a:t>‹#›</a:t>
            </a:fld>
            <a:endParaRPr lang="en-GB" dirty="0"/>
          </a:p>
        </p:txBody>
      </p:sp>
    </p:spTree>
    <p:extLst>
      <p:ext uri="{BB962C8B-B14F-4D97-AF65-F5344CB8AC3E}">
        <p14:creationId xmlns:p14="http://schemas.microsoft.com/office/powerpoint/2010/main" val="25318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1CDF4B1-026A-4D0B-B365-E9FC60D200C4}" type="slidenum">
              <a:rPr lang="en-GB" smtClean="0"/>
              <a:t>‹#›</a:t>
            </a:fld>
            <a:endParaRPr lang="en-GB" dirty="0"/>
          </a:p>
        </p:txBody>
      </p:sp>
    </p:spTree>
    <p:extLst>
      <p:ext uri="{BB962C8B-B14F-4D97-AF65-F5344CB8AC3E}">
        <p14:creationId xmlns:p14="http://schemas.microsoft.com/office/powerpoint/2010/main" val="140620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1CDF4B1-026A-4D0B-B365-E9FC60D200C4}" type="slidenum">
              <a:rPr lang="en-GB" smtClean="0"/>
              <a:t>‹#›</a:t>
            </a:fld>
            <a:endParaRPr lang="en-GB" dirty="0"/>
          </a:p>
        </p:txBody>
      </p:sp>
    </p:spTree>
    <p:extLst>
      <p:ext uri="{BB962C8B-B14F-4D97-AF65-F5344CB8AC3E}">
        <p14:creationId xmlns:p14="http://schemas.microsoft.com/office/powerpoint/2010/main" val="140008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F5650C-FDC0-4434-A107-1977984CAA0B}" type="datetimeFigureOut">
              <a:rPr lang="en-GB" smtClean="0"/>
              <a:t>26/10/2016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1CDF4B1-026A-4D0B-B365-E9FC60D200C4}" type="slidenum">
              <a:rPr lang="en-GB" smtClean="0"/>
              <a:t>‹#›</a:t>
            </a:fld>
            <a:endParaRPr lang="en-GB" dirty="0"/>
          </a:p>
        </p:txBody>
      </p:sp>
    </p:spTree>
    <p:extLst>
      <p:ext uri="{BB962C8B-B14F-4D97-AF65-F5344CB8AC3E}">
        <p14:creationId xmlns:p14="http://schemas.microsoft.com/office/powerpoint/2010/main" val="14573853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F5650C-FDC0-4434-A107-1977984CAA0B}" type="datetimeFigureOut">
              <a:rPr lang="en-GB" smtClean="0"/>
              <a:t>26/10/2016</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1CDF4B1-026A-4D0B-B365-E9FC60D200C4}" type="slidenum">
              <a:rPr lang="en-GB" smtClean="0"/>
              <a:t>‹#›</a:t>
            </a:fld>
            <a:endParaRPr lang="en-GB" dirty="0"/>
          </a:p>
        </p:txBody>
      </p:sp>
    </p:spTree>
    <p:extLst>
      <p:ext uri="{BB962C8B-B14F-4D97-AF65-F5344CB8AC3E}">
        <p14:creationId xmlns:p14="http://schemas.microsoft.com/office/powerpoint/2010/main" val="28795932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yOisuvepL0o&amp;list=PLG8IrydigQfcOZJVitbBEAHtJL0T7I7_H&amp;index=1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m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m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m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feature=player_embedded&amp;v=kzBNTtR7toE"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rolliesgalore.co.uk/acatalog/copy_of_Pastel_Rainbow_-_double_skin.html" TargetMode="External"/><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m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mp"/></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mp"/></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mp"/></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gmelearning.co.uk/"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nationalfgmcentre.org.uk/world-fgm-prevalence-map/" TargetMode="External"/><Relationship Id="rId3" Type="http://schemas.openxmlformats.org/officeDocument/2006/relationships/image" Target="../media/image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Female Genital Mutilation/Cutting (FGM)</a:t>
            </a:r>
            <a:endParaRPr lang="en-GB" dirty="0"/>
          </a:p>
        </p:txBody>
      </p:sp>
      <p:sp>
        <p:nvSpPr>
          <p:cNvPr id="3" name="Subtitle 2"/>
          <p:cNvSpPr>
            <a:spLocks noGrp="1"/>
          </p:cNvSpPr>
          <p:nvPr>
            <p:ph type="subTitle" idx="1"/>
          </p:nvPr>
        </p:nvSpPr>
        <p:spPr>
          <a:xfrm>
            <a:off x="1507067" y="4361076"/>
            <a:ext cx="7766936" cy="1096899"/>
          </a:xfrm>
        </p:spPr>
        <p:txBody>
          <a:bodyPr>
            <a:noAutofit/>
          </a:bodyPr>
          <a:lstStyle/>
          <a:p>
            <a:pPr algn="l"/>
            <a:r>
              <a:rPr lang="en-GB" sz="2800" dirty="0" smtClean="0"/>
              <a:t>Duncan Kerr, Commissioning Manager VAWSADV, Powys County Council</a:t>
            </a:r>
          </a:p>
          <a:p>
            <a:pPr algn="l"/>
            <a:r>
              <a:rPr lang="en-GB" sz="2800" dirty="0" smtClean="0"/>
              <a:t>Gail Morris, Clinical Health Practitioner, LAC, Powys Teaching Health Board</a:t>
            </a:r>
          </a:p>
          <a:p>
            <a:r>
              <a:rPr lang="en-GB" sz="2800" dirty="0" smtClean="0"/>
              <a:t> </a:t>
            </a:r>
            <a:endParaRPr lang="en-GB" sz="2800" dirty="0"/>
          </a:p>
        </p:txBody>
      </p:sp>
    </p:spTree>
    <p:extLst>
      <p:ext uri="{BB962C8B-B14F-4D97-AF65-F5344CB8AC3E}">
        <p14:creationId xmlns:p14="http://schemas.microsoft.com/office/powerpoint/2010/main" val="4218758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FGM in the UK: Estimate of prevalence of FGM per 1,000 women in the population.</a:t>
            </a:r>
            <a:endParaRPr lang="en-GB" dirty="0"/>
          </a:p>
        </p:txBody>
      </p:sp>
      <p:pic>
        <p:nvPicPr>
          <p:cNvPr id="4" name="Content Placeholder 3"/>
          <p:cNvPicPr>
            <a:picLocks noGrp="1" noChangeAspect="1"/>
          </p:cNvPicPr>
          <p:nvPr>
            <p:ph idx="1"/>
          </p:nvPr>
        </p:nvPicPr>
        <p:blipFill>
          <a:blip r:embed="rId2"/>
          <a:stretch>
            <a:fillRect/>
          </a:stretch>
        </p:blipFill>
        <p:spPr>
          <a:xfrm>
            <a:off x="3035300" y="2160588"/>
            <a:ext cx="3881437" cy="3881437"/>
          </a:xfrm>
          <a:prstGeom prst="rect">
            <a:avLst/>
          </a:prstGeom>
        </p:spPr>
      </p:pic>
    </p:spTree>
    <p:extLst>
      <p:ext uri="{BB962C8B-B14F-4D97-AF65-F5344CB8AC3E}">
        <p14:creationId xmlns:p14="http://schemas.microsoft.com/office/powerpoint/2010/main" val="2519997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FGM in the UK: Estimated % of maternity to women with FGM</a:t>
            </a:r>
            <a:endParaRPr lang="en-GB" dirty="0"/>
          </a:p>
        </p:txBody>
      </p:sp>
      <p:pic>
        <p:nvPicPr>
          <p:cNvPr id="4" name="Content Placeholder 3"/>
          <p:cNvPicPr>
            <a:picLocks noGrp="1" noChangeAspect="1"/>
          </p:cNvPicPr>
          <p:nvPr>
            <p:ph idx="1"/>
          </p:nvPr>
        </p:nvPicPr>
        <p:blipFill>
          <a:blip r:embed="rId2"/>
          <a:stretch>
            <a:fillRect/>
          </a:stretch>
        </p:blipFill>
        <p:spPr>
          <a:xfrm>
            <a:off x="3035300" y="2160588"/>
            <a:ext cx="3881437" cy="3881437"/>
          </a:xfrm>
          <a:prstGeom prst="rect">
            <a:avLst/>
          </a:prstGeom>
        </p:spPr>
      </p:pic>
    </p:spTree>
    <p:extLst>
      <p:ext uri="{BB962C8B-B14F-4D97-AF65-F5344CB8AC3E}">
        <p14:creationId xmlns:p14="http://schemas.microsoft.com/office/powerpoint/2010/main" val="1643209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Powys compared: Prevalence of FGM per 1,000 women in the population.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9593865"/>
              </p:ext>
            </p:extLst>
          </p:nvPr>
        </p:nvGraphicFramePr>
        <p:xfrm>
          <a:off x="677863" y="2160588"/>
          <a:ext cx="8596312" cy="2225040"/>
        </p:xfrm>
        <a:graphic>
          <a:graphicData uri="http://schemas.openxmlformats.org/drawingml/2006/table">
            <a:tbl>
              <a:tblPr firstRow="1" bandRow="1">
                <a:tableStyleId>{5C22544A-7EE6-4342-B048-85BDC9FD1C3A}</a:tableStyleId>
              </a:tblPr>
              <a:tblGrid>
                <a:gridCol w="4298156"/>
                <a:gridCol w="4298156"/>
              </a:tblGrid>
              <a:tr h="370840">
                <a:tc>
                  <a:txBody>
                    <a:bodyPr/>
                    <a:lstStyle/>
                    <a:p>
                      <a:r>
                        <a:rPr lang="en-GB" dirty="0" smtClean="0"/>
                        <a:t>Powys</a:t>
                      </a:r>
                      <a:endParaRPr lang="en-GB" dirty="0"/>
                    </a:p>
                  </a:txBody>
                  <a:tcPr marL="74751" marR="74751"/>
                </a:tc>
                <a:tc>
                  <a:txBody>
                    <a:bodyPr/>
                    <a:lstStyle/>
                    <a:p>
                      <a:r>
                        <a:rPr lang="en-GB" dirty="0" smtClean="0"/>
                        <a:t>0.1</a:t>
                      </a:r>
                      <a:endParaRPr lang="en-GB" dirty="0"/>
                    </a:p>
                  </a:txBody>
                  <a:tcPr marL="74751" marR="74751"/>
                </a:tc>
              </a:tr>
              <a:tr h="370840">
                <a:tc>
                  <a:txBody>
                    <a:bodyPr/>
                    <a:lstStyle/>
                    <a:p>
                      <a:r>
                        <a:rPr lang="en-GB" dirty="0" smtClean="0"/>
                        <a:t>Monmouth</a:t>
                      </a:r>
                      <a:endParaRPr lang="en-GB" dirty="0"/>
                    </a:p>
                  </a:txBody>
                  <a:tcPr marL="74751" marR="74751"/>
                </a:tc>
                <a:tc>
                  <a:txBody>
                    <a:bodyPr/>
                    <a:lstStyle/>
                    <a:p>
                      <a:r>
                        <a:rPr lang="en-GB" dirty="0" smtClean="0"/>
                        <a:t>0.2</a:t>
                      </a:r>
                      <a:endParaRPr lang="en-GB" dirty="0"/>
                    </a:p>
                  </a:txBody>
                  <a:tcPr marL="74751" marR="74751"/>
                </a:tc>
              </a:tr>
              <a:tr h="370840">
                <a:tc>
                  <a:txBody>
                    <a:bodyPr/>
                    <a:lstStyle/>
                    <a:p>
                      <a:r>
                        <a:rPr lang="en-GB" dirty="0" smtClean="0"/>
                        <a:t>Merthyr</a:t>
                      </a:r>
                      <a:r>
                        <a:rPr lang="en-GB" baseline="0" dirty="0" smtClean="0"/>
                        <a:t> Tydfil</a:t>
                      </a:r>
                      <a:endParaRPr lang="en-GB" dirty="0"/>
                    </a:p>
                  </a:txBody>
                  <a:tcPr marL="74751" marR="74751"/>
                </a:tc>
                <a:tc>
                  <a:txBody>
                    <a:bodyPr/>
                    <a:lstStyle/>
                    <a:p>
                      <a:r>
                        <a:rPr lang="en-GB" dirty="0" smtClean="0"/>
                        <a:t>0.3</a:t>
                      </a:r>
                      <a:endParaRPr lang="en-GB" dirty="0"/>
                    </a:p>
                  </a:txBody>
                  <a:tcPr marL="74751" marR="74751"/>
                </a:tc>
              </a:tr>
              <a:tr h="370840">
                <a:tc>
                  <a:txBody>
                    <a:bodyPr/>
                    <a:lstStyle/>
                    <a:p>
                      <a:r>
                        <a:rPr lang="en-GB" dirty="0" smtClean="0"/>
                        <a:t>Carmarthenshire</a:t>
                      </a:r>
                      <a:endParaRPr lang="en-GB" dirty="0"/>
                    </a:p>
                  </a:txBody>
                  <a:tcPr marL="74751" marR="74751"/>
                </a:tc>
                <a:tc>
                  <a:txBody>
                    <a:bodyPr/>
                    <a:lstStyle/>
                    <a:p>
                      <a:r>
                        <a:rPr lang="en-GB" dirty="0" smtClean="0"/>
                        <a:t>0.2</a:t>
                      </a:r>
                      <a:endParaRPr lang="en-GB" dirty="0"/>
                    </a:p>
                  </a:txBody>
                  <a:tcPr marL="74751" marR="74751"/>
                </a:tc>
              </a:tr>
              <a:tr h="370840">
                <a:tc>
                  <a:txBody>
                    <a:bodyPr/>
                    <a:lstStyle/>
                    <a:p>
                      <a:r>
                        <a:rPr lang="en-GB" dirty="0" smtClean="0"/>
                        <a:t>Ceredigion</a:t>
                      </a:r>
                      <a:endParaRPr lang="en-GB" dirty="0"/>
                    </a:p>
                  </a:txBody>
                  <a:tcPr marL="74751" marR="74751"/>
                </a:tc>
                <a:tc>
                  <a:txBody>
                    <a:bodyPr/>
                    <a:lstStyle/>
                    <a:p>
                      <a:r>
                        <a:rPr lang="en-GB" dirty="0" smtClean="0"/>
                        <a:t>0.7</a:t>
                      </a:r>
                      <a:endParaRPr lang="en-GB" dirty="0"/>
                    </a:p>
                  </a:txBody>
                  <a:tcPr marL="74751" marR="74751"/>
                </a:tc>
              </a:tr>
              <a:tr h="370840">
                <a:tc>
                  <a:txBody>
                    <a:bodyPr/>
                    <a:lstStyle/>
                    <a:p>
                      <a:r>
                        <a:rPr lang="en-GB" dirty="0" smtClean="0"/>
                        <a:t>Cardiff</a:t>
                      </a:r>
                      <a:endParaRPr lang="en-GB" dirty="0"/>
                    </a:p>
                  </a:txBody>
                  <a:tcPr marL="74751" marR="74751"/>
                </a:tc>
                <a:tc>
                  <a:txBody>
                    <a:bodyPr/>
                    <a:lstStyle/>
                    <a:p>
                      <a:r>
                        <a:rPr lang="en-GB" dirty="0" smtClean="0"/>
                        <a:t>8.6</a:t>
                      </a:r>
                      <a:endParaRPr lang="en-GB" dirty="0"/>
                    </a:p>
                  </a:txBody>
                  <a:tcPr marL="74751" marR="74751"/>
                </a:tc>
              </a:tr>
            </a:tbl>
          </a:graphicData>
        </a:graphic>
      </p:graphicFrame>
    </p:spTree>
    <p:extLst>
      <p:ext uri="{BB962C8B-B14F-4D97-AF65-F5344CB8AC3E}">
        <p14:creationId xmlns:p14="http://schemas.microsoft.com/office/powerpoint/2010/main" val="375370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Powys compared: Maternities to women with FGM.</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4250549"/>
              </p:ext>
            </p:extLst>
          </p:nvPr>
        </p:nvGraphicFramePr>
        <p:xfrm>
          <a:off x="677863" y="2160588"/>
          <a:ext cx="8596312" cy="2595880"/>
        </p:xfrm>
        <a:graphic>
          <a:graphicData uri="http://schemas.openxmlformats.org/drawingml/2006/table">
            <a:tbl>
              <a:tblPr firstRow="1" bandRow="1">
                <a:tableStyleId>{5C22544A-7EE6-4342-B048-85BDC9FD1C3A}</a:tableStyleId>
              </a:tblPr>
              <a:tblGrid>
                <a:gridCol w="4298156"/>
                <a:gridCol w="4298156"/>
              </a:tblGrid>
              <a:tr h="370840">
                <a:tc>
                  <a:txBody>
                    <a:bodyPr/>
                    <a:lstStyle/>
                    <a:p>
                      <a:r>
                        <a:rPr lang="en-GB" dirty="0" smtClean="0"/>
                        <a:t>Powys</a:t>
                      </a:r>
                      <a:endParaRPr lang="en-GB" dirty="0"/>
                    </a:p>
                  </a:txBody>
                  <a:tcPr marL="74751" marR="74751"/>
                </a:tc>
                <a:tc>
                  <a:txBody>
                    <a:bodyPr/>
                    <a:lstStyle/>
                    <a:p>
                      <a:r>
                        <a:rPr lang="en-GB" dirty="0" smtClean="0"/>
                        <a:t>0.15%</a:t>
                      </a:r>
                      <a:endParaRPr lang="en-GB" dirty="0"/>
                    </a:p>
                  </a:txBody>
                  <a:tcPr marL="74751" marR="74751"/>
                </a:tc>
              </a:tr>
              <a:tr h="370840">
                <a:tc>
                  <a:txBody>
                    <a:bodyPr/>
                    <a:lstStyle/>
                    <a:p>
                      <a:r>
                        <a:rPr lang="en-GB" dirty="0" smtClean="0"/>
                        <a:t>Wrexham</a:t>
                      </a:r>
                      <a:endParaRPr lang="en-GB" dirty="0"/>
                    </a:p>
                  </a:txBody>
                  <a:tcPr marL="74751" marR="74751"/>
                </a:tc>
                <a:tc>
                  <a:txBody>
                    <a:bodyPr/>
                    <a:lstStyle/>
                    <a:p>
                      <a:r>
                        <a:rPr lang="en-GB" dirty="0" smtClean="0"/>
                        <a:t>0.08%</a:t>
                      </a:r>
                      <a:endParaRPr lang="en-GB" dirty="0"/>
                    </a:p>
                  </a:txBody>
                  <a:tcPr marL="74751" marR="74751"/>
                </a:tc>
              </a:tr>
              <a:tr h="370840">
                <a:tc>
                  <a:txBody>
                    <a:bodyPr/>
                    <a:lstStyle/>
                    <a:p>
                      <a:r>
                        <a:rPr lang="en-GB" dirty="0" smtClean="0"/>
                        <a:t>Monmouth</a:t>
                      </a:r>
                      <a:endParaRPr lang="en-GB" dirty="0"/>
                    </a:p>
                  </a:txBody>
                  <a:tcPr marL="74751" marR="74751"/>
                </a:tc>
                <a:tc>
                  <a:txBody>
                    <a:bodyPr/>
                    <a:lstStyle/>
                    <a:p>
                      <a:r>
                        <a:rPr lang="en-GB" dirty="0" smtClean="0"/>
                        <a:t>0.12%</a:t>
                      </a:r>
                      <a:endParaRPr lang="en-GB" dirty="0"/>
                    </a:p>
                  </a:txBody>
                  <a:tcPr marL="74751" marR="74751"/>
                </a:tc>
              </a:tr>
              <a:tr h="370840">
                <a:tc>
                  <a:txBody>
                    <a:bodyPr/>
                    <a:lstStyle/>
                    <a:p>
                      <a:r>
                        <a:rPr lang="en-GB" dirty="0" smtClean="0"/>
                        <a:t>Merthyr Tydfil</a:t>
                      </a:r>
                      <a:endParaRPr lang="en-GB" dirty="0"/>
                    </a:p>
                  </a:txBody>
                  <a:tcPr marL="74751" marR="74751"/>
                </a:tc>
                <a:tc>
                  <a:txBody>
                    <a:bodyPr/>
                    <a:lstStyle/>
                    <a:p>
                      <a:r>
                        <a:rPr lang="en-GB" dirty="0" smtClean="0"/>
                        <a:t>0</a:t>
                      </a:r>
                      <a:endParaRPr lang="en-GB" dirty="0"/>
                    </a:p>
                  </a:txBody>
                  <a:tcPr marL="74751" marR="74751"/>
                </a:tc>
              </a:tr>
              <a:tr h="370840">
                <a:tc>
                  <a:txBody>
                    <a:bodyPr/>
                    <a:lstStyle/>
                    <a:p>
                      <a:r>
                        <a:rPr lang="en-GB" dirty="0" smtClean="0"/>
                        <a:t>Carmarthenshire</a:t>
                      </a:r>
                      <a:endParaRPr lang="en-GB" dirty="0"/>
                    </a:p>
                  </a:txBody>
                  <a:tcPr marL="74751" marR="74751"/>
                </a:tc>
                <a:tc>
                  <a:txBody>
                    <a:bodyPr/>
                    <a:lstStyle/>
                    <a:p>
                      <a:r>
                        <a:rPr lang="en-GB" dirty="0" smtClean="0"/>
                        <a:t>0.02%</a:t>
                      </a:r>
                      <a:endParaRPr lang="en-GB" dirty="0"/>
                    </a:p>
                  </a:txBody>
                  <a:tcPr marL="74751" marR="74751"/>
                </a:tc>
              </a:tr>
              <a:tr h="370840">
                <a:tc>
                  <a:txBody>
                    <a:bodyPr/>
                    <a:lstStyle/>
                    <a:p>
                      <a:r>
                        <a:rPr lang="en-GB" dirty="0" smtClean="0"/>
                        <a:t>Ceredigion</a:t>
                      </a:r>
                      <a:endParaRPr lang="en-GB" dirty="0"/>
                    </a:p>
                  </a:txBody>
                  <a:tcPr marL="74751" marR="74751"/>
                </a:tc>
                <a:tc>
                  <a:txBody>
                    <a:bodyPr/>
                    <a:lstStyle/>
                    <a:p>
                      <a:r>
                        <a:rPr lang="en-GB" dirty="0" smtClean="0"/>
                        <a:t>0.06%</a:t>
                      </a:r>
                      <a:endParaRPr lang="en-GB" dirty="0"/>
                    </a:p>
                  </a:txBody>
                  <a:tcPr marL="74751" marR="74751"/>
                </a:tc>
              </a:tr>
              <a:tr h="370840">
                <a:tc>
                  <a:txBody>
                    <a:bodyPr/>
                    <a:lstStyle/>
                    <a:p>
                      <a:r>
                        <a:rPr lang="en-GB" dirty="0" smtClean="0"/>
                        <a:t>Cardiff</a:t>
                      </a:r>
                      <a:endParaRPr lang="en-GB" dirty="0"/>
                    </a:p>
                  </a:txBody>
                  <a:tcPr marL="74751" marR="74751"/>
                </a:tc>
                <a:tc>
                  <a:txBody>
                    <a:bodyPr/>
                    <a:lstStyle/>
                    <a:p>
                      <a:r>
                        <a:rPr lang="en-GB" dirty="0" smtClean="0"/>
                        <a:t>3.19%</a:t>
                      </a:r>
                      <a:endParaRPr lang="en-GB" dirty="0"/>
                    </a:p>
                  </a:txBody>
                  <a:tcPr marL="74751" marR="74751"/>
                </a:tc>
              </a:tr>
            </a:tbl>
          </a:graphicData>
        </a:graphic>
      </p:graphicFrame>
    </p:spTree>
    <p:extLst>
      <p:ext uri="{BB962C8B-B14F-4D97-AF65-F5344CB8AC3E}">
        <p14:creationId xmlns:p14="http://schemas.microsoft.com/office/powerpoint/2010/main" val="2028896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96201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Implications – Prof Macfarlane</a:t>
            </a:r>
            <a:endParaRPr lang="en-GB" dirty="0"/>
          </a:p>
        </p:txBody>
      </p:sp>
      <p:sp>
        <p:nvSpPr>
          <p:cNvPr id="3" name="Content Placeholder 2"/>
          <p:cNvSpPr>
            <a:spLocks noGrp="1"/>
          </p:cNvSpPr>
          <p:nvPr>
            <p:ph idx="1"/>
          </p:nvPr>
        </p:nvSpPr>
        <p:spPr/>
        <p:txBody>
          <a:bodyPr>
            <a:normAutofit/>
          </a:bodyPr>
          <a:lstStyle/>
          <a:p>
            <a:r>
              <a:rPr lang="en-GB" sz="2400" dirty="0" smtClean="0"/>
              <a:t>“Women who have undergone FGM are living in virtually every part of England and Wales”</a:t>
            </a:r>
          </a:p>
          <a:p>
            <a:r>
              <a:rPr lang="en-GB" sz="2400" dirty="0" smtClean="0"/>
              <a:t>You may not have come across a family from a country that practices FGM yet, but it might be your next case.</a:t>
            </a:r>
          </a:p>
          <a:p>
            <a:r>
              <a:rPr lang="en-GB" sz="2400" dirty="0" smtClean="0"/>
              <a:t>Because of their isolation from peer support children in such families could be more at risk in Powys so we have to be prepared and vigilant.</a:t>
            </a:r>
          </a:p>
          <a:p>
            <a:r>
              <a:rPr lang="en-GB" sz="2400" dirty="0" smtClean="0"/>
              <a:t>Ethnicity of the mother may not be the determining factor in risk of FGM.</a:t>
            </a:r>
            <a:endParaRPr lang="en-GB" sz="2400" dirty="0"/>
          </a:p>
        </p:txBody>
      </p:sp>
    </p:spTree>
    <p:extLst>
      <p:ext uri="{BB962C8B-B14F-4D97-AF65-F5344CB8AC3E}">
        <p14:creationId xmlns:p14="http://schemas.microsoft.com/office/powerpoint/2010/main" val="1628519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practice of FGM</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hlinkClick r:id="rId2"/>
              </a:rPr>
              <a:t>https</a:t>
            </a:r>
            <a:r>
              <a:rPr lang="en-GB" dirty="0">
                <a:hlinkClick r:id="rId2"/>
              </a:rPr>
              <a:t>://</a:t>
            </a:r>
            <a:r>
              <a:rPr lang="en-GB" dirty="0" smtClean="0">
                <a:hlinkClick r:id="rId2"/>
              </a:rPr>
              <a:t>www.youtube.com/watch?v=yOisuvepL0o&amp;list=PLG8IrydigQfcOZJVitbBEAHtJL0T7I7_H&amp;index=14</a:t>
            </a:r>
            <a:endParaRPr lang="en-GB" dirty="0" smtClean="0"/>
          </a:p>
          <a:p>
            <a:pPr marL="0" indent="0">
              <a:buNone/>
            </a:pPr>
            <a:endParaRPr lang="en-GB" dirty="0" smtClean="0"/>
          </a:p>
          <a:p>
            <a:pPr marL="0" indent="0">
              <a:buNone/>
            </a:pPr>
            <a:endParaRPr lang="en-GB" dirty="0" smtClean="0"/>
          </a:p>
          <a:p>
            <a:pPr marL="0" indent="0">
              <a:buNone/>
            </a:pPr>
            <a:r>
              <a:rPr lang="en-GB" dirty="0" smtClean="0"/>
              <a:t>(To 7.00)</a:t>
            </a:r>
            <a:endParaRPr lang="en-GB" dirty="0"/>
          </a:p>
        </p:txBody>
      </p:sp>
    </p:spTree>
    <p:extLst>
      <p:ext uri="{BB962C8B-B14F-4D97-AF65-F5344CB8AC3E}">
        <p14:creationId xmlns:p14="http://schemas.microsoft.com/office/powerpoint/2010/main" val="2010818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do you </a:t>
            </a:r>
            <a:r>
              <a:rPr lang="en-GB" u="sng" dirty="0" smtClean="0"/>
              <a:t>feel</a:t>
            </a:r>
            <a:r>
              <a:rPr lang="en-GB" dirty="0" smtClean="0"/>
              <a:t> about what you have just seen?</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564887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GB" altLang="en-US" dirty="0" smtClean="0">
                <a:latin typeface="Tahoma" panose="020B0604030504040204" pitchFamily="34" charset="0"/>
              </a:rPr>
              <a:t>Who is at risk?</a:t>
            </a:r>
          </a:p>
        </p:txBody>
      </p:sp>
      <p:sp>
        <p:nvSpPr>
          <p:cNvPr id="16387" name="Rectangle 3"/>
          <p:cNvSpPr>
            <a:spLocks noGrp="1" noChangeArrowheads="1"/>
          </p:cNvSpPr>
          <p:nvPr>
            <p:ph idx="1"/>
          </p:nvPr>
        </p:nvSpPr>
        <p:spPr/>
        <p:txBody>
          <a:bodyPr>
            <a:normAutofit/>
          </a:bodyPr>
          <a:lstStyle/>
          <a:p>
            <a:pPr eaLnBrk="1" hangingPunct="1"/>
            <a:r>
              <a:rPr lang="en-GB" altLang="en-US" sz="2400" dirty="0">
                <a:latin typeface="Tahoma" panose="020B0604030504040204" pitchFamily="34" charset="0"/>
              </a:rPr>
              <a:t>2 million girls around the world every year are mutilated</a:t>
            </a:r>
          </a:p>
          <a:p>
            <a:pPr eaLnBrk="1" hangingPunct="1"/>
            <a:r>
              <a:rPr lang="en-GB" altLang="en-US" sz="2400" dirty="0" smtClean="0">
                <a:latin typeface="Tahoma" panose="020B0604030504040204" pitchFamily="34" charset="0"/>
              </a:rPr>
              <a:t>20,000 </a:t>
            </a:r>
            <a:r>
              <a:rPr lang="en-GB" altLang="en-US" sz="2400" dirty="0">
                <a:latin typeface="Tahoma" panose="020B0604030504040204" pitchFamily="34" charset="0"/>
              </a:rPr>
              <a:t>girls are at risk of FGM within the UK every year</a:t>
            </a:r>
          </a:p>
          <a:p>
            <a:pPr eaLnBrk="1" hangingPunct="1"/>
            <a:r>
              <a:rPr lang="en-GB" altLang="en-US" sz="2400" dirty="0" smtClean="0">
                <a:latin typeface="Tahoma" panose="020B0604030504040204" pitchFamily="34" charset="0"/>
              </a:rPr>
              <a:t>Age for FGM can be from birth to marriage or beyond.</a:t>
            </a:r>
          </a:p>
          <a:p>
            <a:pPr eaLnBrk="1" hangingPunct="1"/>
            <a:r>
              <a:rPr lang="en-GB" altLang="en-US" sz="2400" dirty="0" smtClean="0">
                <a:latin typeface="Tahoma" panose="020B0604030504040204" pitchFamily="34" charset="0"/>
              </a:rPr>
              <a:t>Practised by Muslim, Christian and Jewish communities</a:t>
            </a:r>
          </a:p>
          <a:p>
            <a:pPr eaLnBrk="1" hangingPunct="1"/>
            <a:r>
              <a:rPr lang="en-GB" altLang="en-US" sz="2400" dirty="0" smtClean="0">
                <a:latin typeface="Tahoma" panose="020B0604030504040204" pitchFamily="34" charset="0"/>
              </a:rPr>
              <a:t>Practice started in the 5</a:t>
            </a:r>
            <a:r>
              <a:rPr lang="en-GB" altLang="en-US" sz="2400" baseline="30000" dirty="0" smtClean="0">
                <a:latin typeface="Tahoma" panose="020B0604030504040204" pitchFamily="34" charset="0"/>
              </a:rPr>
              <a:t>th</a:t>
            </a:r>
            <a:r>
              <a:rPr lang="en-GB" altLang="en-US" sz="2400" dirty="0" smtClean="0">
                <a:latin typeface="Tahoma" panose="020B0604030504040204" pitchFamily="34" charset="0"/>
              </a:rPr>
              <a:t> BC. </a:t>
            </a:r>
            <a:endParaRPr lang="en-GB" altLang="en-US" sz="2400" dirty="0">
              <a:latin typeface="Tahoma" panose="020B0604030504040204" pitchFamily="34" charset="0"/>
            </a:endParaRPr>
          </a:p>
        </p:txBody>
      </p:sp>
    </p:spTree>
    <p:extLst>
      <p:ext uri="{BB962C8B-B14F-4D97-AF65-F5344CB8AC3E}">
        <p14:creationId xmlns:p14="http://schemas.microsoft.com/office/powerpoint/2010/main" val="3122785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WHO Classification of FGM</a:t>
            </a:r>
            <a:endParaRPr lang="en-GB" dirty="0"/>
          </a:p>
        </p:txBody>
      </p:sp>
      <p:sp>
        <p:nvSpPr>
          <p:cNvPr id="3" name="Content Placeholder 2"/>
          <p:cNvSpPr>
            <a:spLocks noGrp="1"/>
          </p:cNvSpPr>
          <p:nvPr>
            <p:ph idx="1"/>
          </p:nvPr>
        </p:nvSpPr>
        <p:spPr>
          <a:xfrm>
            <a:off x="677334" y="1453243"/>
            <a:ext cx="8596668" cy="4588119"/>
          </a:xfrm>
        </p:spPr>
        <p:txBody>
          <a:bodyPr>
            <a:normAutofit fontScale="77500" lnSpcReduction="20000"/>
          </a:bodyPr>
          <a:lstStyle/>
          <a:p>
            <a:pPr marL="0" indent="0">
              <a:buNone/>
            </a:pPr>
            <a:r>
              <a:rPr lang="en-GB" sz="2800" b="1" dirty="0" smtClean="0"/>
              <a:t>Type I – Clitoridectomy</a:t>
            </a:r>
          </a:p>
          <a:p>
            <a:r>
              <a:rPr lang="en-GB" sz="2800" dirty="0" smtClean="0"/>
              <a:t>Partial or total removal of the clitoris and/or the prepuce.</a:t>
            </a:r>
          </a:p>
          <a:p>
            <a:pPr marL="0" indent="0">
              <a:buNone/>
            </a:pPr>
            <a:r>
              <a:rPr lang="en-GB" sz="2800" b="1" dirty="0" smtClean="0"/>
              <a:t>Type II – Excision</a:t>
            </a:r>
          </a:p>
          <a:p>
            <a:r>
              <a:rPr lang="en-GB" sz="2800" dirty="0" smtClean="0"/>
              <a:t>Partial or total removal of the clitoris and the inner labia, with or without excision of the outer labia.</a:t>
            </a:r>
          </a:p>
          <a:p>
            <a:pPr marL="0" indent="0">
              <a:buNone/>
            </a:pPr>
            <a:r>
              <a:rPr lang="en-GB" sz="2800" b="1" dirty="0" smtClean="0"/>
              <a:t>Type III – Infibulation</a:t>
            </a:r>
          </a:p>
          <a:p>
            <a:r>
              <a:rPr lang="en-GB" sz="2800" dirty="0" smtClean="0"/>
              <a:t>Narrowing of the vaginal opening by creating a covering seal. </a:t>
            </a:r>
          </a:p>
          <a:p>
            <a:pPr marL="0" indent="0">
              <a:buNone/>
            </a:pPr>
            <a:r>
              <a:rPr lang="en-GB" sz="2800" b="1" dirty="0" smtClean="0"/>
              <a:t>Type IV – Other</a:t>
            </a:r>
          </a:p>
          <a:p>
            <a:r>
              <a:rPr lang="en-GB" sz="2800" dirty="0" smtClean="0"/>
              <a:t>All other harmful procedures to the female genitalia for non-medical purposes, e.g., pricking, piercing, incising, scraping and cauterising (burning) the genital area. Including tattooing.</a:t>
            </a:r>
          </a:p>
          <a:p>
            <a:endParaRPr lang="en-GB" dirty="0"/>
          </a:p>
        </p:txBody>
      </p:sp>
    </p:spTree>
    <p:extLst>
      <p:ext uri="{BB962C8B-B14F-4D97-AF65-F5344CB8AC3E}">
        <p14:creationId xmlns:p14="http://schemas.microsoft.com/office/powerpoint/2010/main" val="2841697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0089" y="457200"/>
            <a:ext cx="6934224" cy="1027584"/>
          </a:xfrm>
        </p:spPr>
        <p:txBody>
          <a:bodyPr>
            <a:normAutofit/>
          </a:bodyPr>
          <a:lstStyle/>
          <a:p>
            <a:pPr algn="ctr"/>
            <a:r>
              <a:rPr lang="en-GB" dirty="0" smtClean="0"/>
              <a:t>Aim:</a:t>
            </a:r>
            <a:endParaRPr lang="en-GB" dirty="0"/>
          </a:p>
        </p:txBody>
      </p:sp>
      <p:sp>
        <p:nvSpPr>
          <p:cNvPr id="2" name="Content Placeholder 1"/>
          <p:cNvSpPr>
            <a:spLocks noGrp="1"/>
          </p:cNvSpPr>
          <p:nvPr>
            <p:ph idx="1"/>
          </p:nvPr>
        </p:nvSpPr>
        <p:spPr>
          <a:xfrm>
            <a:off x="563034" y="1180875"/>
            <a:ext cx="8596668" cy="3880773"/>
          </a:xfrm>
        </p:spPr>
        <p:txBody>
          <a:bodyPr>
            <a:noAutofit/>
          </a:bodyPr>
          <a:lstStyle/>
          <a:p>
            <a:pPr marL="109728" indent="0">
              <a:buNone/>
            </a:pPr>
            <a:endParaRPr lang="en-GB" sz="3200" b="1" dirty="0" smtClean="0"/>
          </a:p>
          <a:p>
            <a:r>
              <a:rPr lang="en-GB" sz="3200" dirty="0" smtClean="0"/>
              <a:t>To understand FGM as a form of child abuse and to be better able to identify and respond to it.</a:t>
            </a:r>
          </a:p>
          <a:p>
            <a:pPr marL="109728" indent="0">
              <a:buNone/>
            </a:pPr>
            <a:endParaRPr lang="en-GB" sz="3200" b="1" dirty="0" smtClean="0"/>
          </a:p>
        </p:txBody>
      </p:sp>
    </p:spTree>
    <p:extLst>
      <p:ext uri="{BB962C8B-B14F-4D97-AF65-F5344CB8AC3E}">
        <p14:creationId xmlns:p14="http://schemas.microsoft.com/office/powerpoint/2010/main" val="3283718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4143" y="1511559"/>
            <a:ext cx="8229600" cy="4608512"/>
          </a:xfrm>
        </p:spPr>
        <p:txBody>
          <a:bodyPr>
            <a:noAutofit/>
          </a:bodyPr>
          <a:lstStyle/>
          <a:p>
            <a:pPr>
              <a:spcBef>
                <a:spcPts val="0"/>
              </a:spcBef>
              <a:spcAft>
                <a:spcPts val="1200"/>
              </a:spcAft>
            </a:pPr>
            <a:r>
              <a:rPr lang="en-GB" sz="2400" dirty="0"/>
              <a:t>Tradition</a:t>
            </a:r>
          </a:p>
          <a:p>
            <a:pPr>
              <a:spcBef>
                <a:spcPts val="0"/>
              </a:spcBef>
              <a:spcAft>
                <a:spcPts val="1200"/>
              </a:spcAft>
            </a:pPr>
            <a:r>
              <a:rPr lang="en-GB" sz="2400" dirty="0"/>
              <a:t>Culture</a:t>
            </a:r>
          </a:p>
          <a:p>
            <a:pPr>
              <a:spcBef>
                <a:spcPts val="0"/>
              </a:spcBef>
              <a:spcAft>
                <a:spcPts val="1200"/>
              </a:spcAft>
            </a:pPr>
            <a:r>
              <a:rPr lang="en-GB" sz="2400" dirty="0"/>
              <a:t>Family honour</a:t>
            </a:r>
          </a:p>
          <a:p>
            <a:pPr>
              <a:spcBef>
                <a:spcPts val="0"/>
              </a:spcBef>
              <a:spcAft>
                <a:spcPts val="1200"/>
              </a:spcAft>
            </a:pPr>
            <a:r>
              <a:rPr lang="en-GB" sz="2400" dirty="0"/>
              <a:t>Social acceptance and standing within the community, bringing status and respect to the girl</a:t>
            </a:r>
          </a:p>
          <a:p>
            <a:pPr>
              <a:spcBef>
                <a:spcPts val="0"/>
              </a:spcBef>
              <a:spcAft>
                <a:spcPts val="1200"/>
              </a:spcAft>
            </a:pPr>
            <a:r>
              <a:rPr lang="en-GB" sz="2400" dirty="0"/>
              <a:t>Perceived religious obligations</a:t>
            </a:r>
          </a:p>
          <a:p>
            <a:pPr>
              <a:spcBef>
                <a:spcPts val="0"/>
              </a:spcBef>
              <a:spcAft>
                <a:spcPts val="1200"/>
              </a:spcAft>
            </a:pPr>
            <a:r>
              <a:rPr lang="en-GB" sz="2400" dirty="0"/>
              <a:t>Chastity as a requirement of eligibility for marriage</a:t>
            </a:r>
          </a:p>
          <a:p>
            <a:pPr>
              <a:spcBef>
                <a:spcPts val="0"/>
              </a:spcBef>
              <a:spcAft>
                <a:spcPts val="1200"/>
              </a:spcAft>
            </a:pPr>
            <a:r>
              <a:rPr lang="en-GB" sz="2400" dirty="0"/>
              <a:t>Curbing a woman’s sexuality</a:t>
            </a:r>
          </a:p>
          <a:p>
            <a:pPr>
              <a:spcBef>
                <a:spcPts val="0"/>
              </a:spcBef>
              <a:spcAft>
                <a:spcPts val="1200"/>
              </a:spcAft>
            </a:pPr>
            <a:r>
              <a:rPr lang="en-GB" sz="2400" dirty="0"/>
              <a:t>Rite of passage/part of becoming a woman.</a:t>
            </a:r>
          </a:p>
        </p:txBody>
      </p:sp>
      <p:sp>
        <p:nvSpPr>
          <p:cNvPr id="3" name="Title 2"/>
          <p:cNvSpPr>
            <a:spLocks noGrp="1"/>
          </p:cNvSpPr>
          <p:nvPr>
            <p:ph type="title"/>
          </p:nvPr>
        </p:nvSpPr>
        <p:spPr>
          <a:xfrm>
            <a:off x="1970089" y="457200"/>
            <a:ext cx="6862216" cy="1243608"/>
          </a:xfrm>
        </p:spPr>
        <p:txBody>
          <a:bodyPr>
            <a:noAutofit/>
          </a:bodyPr>
          <a:lstStyle/>
          <a:p>
            <a:pPr algn="ctr"/>
            <a:r>
              <a:rPr lang="en-GB" dirty="0" smtClean="0"/>
              <a:t>Suggested reasons for FGM</a:t>
            </a:r>
            <a:endParaRPr lang="en-GB" dirty="0"/>
          </a:p>
        </p:txBody>
      </p:sp>
    </p:spTree>
    <p:extLst>
      <p:ext uri="{BB962C8B-B14F-4D97-AF65-F5344CB8AC3E}">
        <p14:creationId xmlns:p14="http://schemas.microsoft.com/office/powerpoint/2010/main" val="1392657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0229" y="1717137"/>
            <a:ext cx="8229600" cy="4166592"/>
          </a:xfrm>
        </p:spPr>
        <p:txBody>
          <a:bodyPr>
            <a:noAutofit/>
          </a:bodyPr>
          <a:lstStyle/>
          <a:p>
            <a:pPr>
              <a:spcBef>
                <a:spcPts val="0"/>
              </a:spcBef>
              <a:spcAft>
                <a:spcPts val="1200"/>
              </a:spcAft>
            </a:pPr>
            <a:r>
              <a:rPr lang="en-GB" sz="2400" dirty="0"/>
              <a:t>Hygiene/belief that it makes a woman ‘clean’</a:t>
            </a:r>
          </a:p>
          <a:p>
            <a:pPr>
              <a:spcBef>
                <a:spcPts val="0"/>
              </a:spcBef>
              <a:spcAft>
                <a:spcPts val="1200"/>
              </a:spcAft>
            </a:pPr>
            <a:r>
              <a:rPr lang="en-GB" sz="2400" dirty="0"/>
              <a:t>Belief that it makes sexual relations </a:t>
            </a:r>
            <a:r>
              <a:rPr lang="en-GB" sz="2400" dirty="0" smtClean="0"/>
              <a:t>safer/more </a:t>
            </a:r>
            <a:r>
              <a:rPr lang="en-GB" sz="2400" dirty="0"/>
              <a:t>pleasurable for </a:t>
            </a:r>
            <a:r>
              <a:rPr lang="en-GB" sz="2400" dirty="0" smtClean="0"/>
              <a:t>men.</a:t>
            </a:r>
            <a:endParaRPr lang="en-GB" sz="2400" dirty="0"/>
          </a:p>
          <a:p>
            <a:pPr>
              <a:spcBef>
                <a:spcPts val="0"/>
              </a:spcBef>
              <a:spcAft>
                <a:spcPts val="1200"/>
              </a:spcAft>
            </a:pPr>
            <a:r>
              <a:rPr lang="en-GB" sz="2400" dirty="0"/>
              <a:t>Social </a:t>
            </a:r>
            <a:r>
              <a:rPr lang="en-GB" sz="2400" dirty="0" smtClean="0"/>
              <a:t>conditioning</a:t>
            </a:r>
            <a:endParaRPr lang="en-GB" sz="2400" dirty="0"/>
          </a:p>
          <a:p>
            <a:pPr>
              <a:spcBef>
                <a:spcPts val="0"/>
              </a:spcBef>
              <a:spcAft>
                <a:spcPts val="1200"/>
              </a:spcAft>
            </a:pPr>
            <a:r>
              <a:rPr lang="en-GB" sz="2400" dirty="0"/>
              <a:t>Misinformed beliefs regarding fertility and childbirth, including that it makes childbirth safer</a:t>
            </a:r>
          </a:p>
          <a:p>
            <a:pPr>
              <a:spcBef>
                <a:spcPts val="0"/>
              </a:spcBef>
              <a:spcAft>
                <a:spcPts val="1200"/>
              </a:spcAft>
            </a:pPr>
            <a:r>
              <a:rPr lang="en-GB" sz="2400" dirty="0"/>
              <a:t>Superstition and myth.</a:t>
            </a:r>
          </a:p>
          <a:p>
            <a:pPr marL="109728" indent="0" algn="r">
              <a:spcBef>
                <a:spcPts val="0"/>
              </a:spcBef>
              <a:spcAft>
                <a:spcPts val="1200"/>
              </a:spcAft>
              <a:buNone/>
            </a:pPr>
            <a:endParaRPr lang="en-GB" b="1" i="1" dirty="0"/>
          </a:p>
        </p:txBody>
      </p:sp>
      <p:sp>
        <p:nvSpPr>
          <p:cNvPr id="3" name="Title 2"/>
          <p:cNvSpPr>
            <a:spLocks noGrp="1"/>
          </p:cNvSpPr>
          <p:nvPr>
            <p:ph type="title"/>
          </p:nvPr>
        </p:nvSpPr>
        <p:spPr>
          <a:xfrm>
            <a:off x="1970089" y="457200"/>
            <a:ext cx="6790208" cy="955576"/>
          </a:xfrm>
        </p:spPr>
        <p:txBody>
          <a:bodyPr>
            <a:noAutofit/>
          </a:bodyPr>
          <a:lstStyle/>
          <a:p>
            <a:pPr algn="ctr"/>
            <a:r>
              <a:rPr lang="en-GB" dirty="0" smtClean="0"/>
              <a:t>(More) suggested reasons….</a:t>
            </a:r>
            <a:endParaRPr lang="en-GB" sz="2000" dirty="0"/>
          </a:p>
        </p:txBody>
      </p:sp>
    </p:spTree>
    <p:extLst>
      <p:ext uri="{BB962C8B-B14F-4D97-AF65-F5344CB8AC3E}">
        <p14:creationId xmlns:p14="http://schemas.microsoft.com/office/powerpoint/2010/main" val="965266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FGM: The myths that sustain it.</a:t>
            </a:r>
            <a:endParaRPr lang="en-GB" dirty="0"/>
          </a:p>
        </p:txBody>
      </p:sp>
      <p:sp>
        <p:nvSpPr>
          <p:cNvPr id="3" name="Content Placeholder 2"/>
          <p:cNvSpPr>
            <a:spLocks noGrp="1"/>
          </p:cNvSpPr>
          <p:nvPr>
            <p:ph idx="1"/>
          </p:nvPr>
        </p:nvSpPr>
        <p:spPr/>
        <p:txBody>
          <a:bodyPr>
            <a:normAutofit fontScale="92500" lnSpcReduction="10000"/>
          </a:bodyPr>
          <a:lstStyle/>
          <a:p>
            <a:pPr>
              <a:lnSpc>
                <a:spcPct val="80000"/>
              </a:lnSpc>
              <a:spcBef>
                <a:spcPct val="20000"/>
              </a:spcBef>
              <a:defRPr/>
            </a:pPr>
            <a:r>
              <a:rPr lang="en-GB" sz="2600" dirty="0"/>
              <a:t>The clitoris is dangerous and must be removed for health reasons.</a:t>
            </a:r>
          </a:p>
          <a:p>
            <a:pPr>
              <a:lnSpc>
                <a:spcPct val="80000"/>
              </a:lnSpc>
              <a:spcBef>
                <a:spcPct val="20000"/>
              </a:spcBef>
              <a:defRPr/>
            </a:pPr>
            <a:endParaRPr lang="en-GB" sz="2600" dirty="0"/>
          </a:p>
          <a:p>
            <a:pPr>
              <a:lnSpc>
                <a:spcPct val="80000"/>
              </a:lnSpc>
              <a:spcBef>
                <a:spcPct val="20000"/>
              </a:spcBef>
              <a:defRPr/>
            </a:pPr>
            <a:r>
              <a:rPr lang="en-GB" sz="2600" dirty="0"/>
              <a:t>Men can become impotent if in contact with the clitoris.</a:t>
            </a:r>
          </a:p>
          <a:p>
            <a:pPr>
              <a:lnSpc>
                <a:spcPct val="80000"/>
              </a:lnSpc>
              <a:spcBef>
                <a:spcPct val="20000"/>
              </a:spcBef>
              <a:defRPr/>
            </a:pPr>
            <a:endParaRPr lang="en-GB" sz="2600" dirty="0"/>
          </a:p>
          <a:p>
            <a:pPr>
              <a:lnSpc>
                <a:spcPct val="80000"/>
              </a:lnSpc>
              <a:spcBef>
                <a:spcPct val="20000"/>
              </a:spcBef>
              <a:defRPr/>
            </a:pPr>
            <a:r>
              <a:rPr lang="en-GB" sz="2600" dirty="0"/>
              <a:t>FGM prevents vaginal cancer.</a:t>
            </a:r>
          </a:p>
          <a:p>
            <a:pPr>
              <a:lnSpc>
                <a:spcPct val="80000"/>
              </a:lnSpc>
              <a:spcBef>
                <a:spcPct val="20000"/>
              </a:spcBef>
              <a:defRPr/>
            </a:pPr>
            <a:endParaRPr lang="en-GB" sz="2600" dirty="0"/>
          </a:p>
          <a:p>
            <a:pPr>
              <a:lnSpc>
                <a:spcPct val="80000"/>
              </a:lnSpc>
              <a:spcBef>
                <a:spcPct val="20000"/>
              </a:spcBef>
              <a:defRPr/>
            </a:pPr>
            <a:r>
              <a:rPr lang="en-GB" sz="2600" dirty="0"/>
              <a:t>An unmodified clitoris can lead to masturbation or lesbianism.</a:t>
            </a:r>
          </a:p>
          <a:p>
            <a:pPr>
              <a:lnSpc>
                <a:spcPct val="80000"/>
              </a:lnSpc>
              <a:spcBef>
                <a:spcPct val="20000"/>
              </a:spcBef>
              <a:defRPr/>
            </a:pPr>
            <a:endParaRPr lang="en-GB" sz="2600" dirty="0"/>
          </a:p>
          <a:p>
            <a:pPr>
              <a:lnSpc>
                <a:spcPct val="80000"/>
              </a:lnSpc>
              <a:spcBef>
                <a:spcPct val="20000"/>
              </a:spcBef>
              <a:defRPr/>
            </a:pPr>
            <a:r>
              <a:rPr lang="en-GB" sz="2600" dirty="0" smtClean="0"/>
              <a:t>FGM </a:t>
            </a:r>
            <a:r>
              <a:rPr lang="en-GB" sz="2600" dirty="0"/>
              <a:t>makes a women’s face more </a:t>
            </a:r>
            <a:r>
              <a:rPr lang="en-GB" sz="2600" dirty="0" smtClean="0"/>
              <a:t>beautiful.</a:t>
            </a:r>
            <a:endParaRPr lang="en-GB" sz="2600" dirty="0"/>
          </a:p>
          <a:p>
            <a:endParaRPr lang="en-GB" dirty="0"/>
          </a:p>
        </p:txBody>
      </p:sp>
      <p:sp>
        <p:nvSpPr>
          <p:cNvPr id="19461" name="Text Box 5"/>
          <p:cNvSpPr txBox="1">
            <a:spLocks noChangeArrowheads="1"/>
          </p:cNvSpPr>
          <p:nvPr/>
        </p:nvSpPr>
        <p:spPr bwMode="auto">
          <a:xfrm>
            <a:off x="2927350" y="1268413"/>
            <a:ext cx="5976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122886" name="Rectangle 6"/>
          <p:cNvSpPr>
            <a:spLocks noChangeArrowheads="1"/>
          </p:cNvSpPr>
          <p:nvPr/>
        </p:nvSpPr>
        <p:spPr bwMode="auto">
          <a:xfrm>
            <a:off x="1919288" y="1484314"/>
            <a:ext cx="8229600" cy="4408487"/>
          </a:xfrm>
          <a:prstGeom prst="rect">
            <a:avLst/>
          </a:prstGeom>
          <a:noFill/>
          <a:ln w="9525">
            <a:noFill/>
            <a:miter lim="800000"/>
            <a:headEnd/>
            <a:tailEnd/>
          </a:ln>
          <a:effectLst/>
        </p:spPr>
        <p:txBody>
          <a:bodyPr/>
          <a:lstStyle/>
          <a:p>
            <a:pPr algn="ctr">
              <a:lnSpc>
                <a:spcPct val="90000"/>
              </a:lnSpc>
              <a:spcBef>
                <a:spcPct val="20000"/>
              </a:spcBef>
              <a:buClr>
                <a:srgbClr val="5E44BC"/>
              </a:buClr>
              <a:defRPr/>
            </a:pPr>
            <a:endParaRPr lang="en-GB" sz="3200" b="1" dirty="0">
              <a:solidFill>
                <a:schemeClr val="accent2"/>
              </a:solidFill>
              <a:effectLst>
                <a:outerShdw blurRad="38100" dist="38100" dir="2700000" algn="tl">
                  <a:srgbClr val="C0C0C0"/>
                </a:outerShdw>
              </a:effectLst>
            </a:endParaRPr>
          </a:p>
          <a:p>
            <a:pPr algn="ctr">
              <a:lnSpc>
                <a:spcPct val="90000"/>
              </a:lnSpc>
              <a:spcBef>
                <a:spcPct val="20000"/>
              </a:spcBef>
              <a:buClr>
                <a:srgbClr val="5E44BC"/>
              </a:buClr>
              <a:defRPr/>
            </a:pPr>
            <a:endParaRPr lang="en-GB" sz="3200" b="1" dirty="0">
              <a:solidFill>
                <a:schemeClr val="accent2"/>
              </a:solidFill>
              <a:effectLst>
                <a:outerShdw blurRad="38100" dist="38100" dir="2700000" algn="tl">
                  <a:srgbClr val="C0C0C0"/>
                </a:outerShdw>
              </a:effectLst>
            </a:endParaRPr>
          </a:p>
          <a:p>
            <a:pPr algn="ctr">
              <a:spcBef>
                <a:spcPct val="20000"/>
              </a:spcBef>
              <a:defRPr/>
            </a:pPr>
            <a:endParaRPr lang="en-GB" sz="4400" b="1" dirty="0">
              <a:effectLst>
                <a:outerShdw blurRad="38100" dist="38100" dir="2700000" algn="tl">
                  <a:srgbClr val="C0C0C0"/>
                </a:outerShdw>
              </a:effectLst>
              <a:latin typeface="Verdana" pitchFamily="34" charset="0"/>
            </a:endParaRPr>
          </a:p>
          <a:p>
            <a:pPr algn="ctr">
              <a:spcBef>
                <a:spcPct val="20000"/>
              </a:spcBef>
              <a:defRPr/>
            </a:pPr>
            <a:r>
              <a:rPr lang="en-GB" sz="4000" b="1" dirty="0">
                <a:effectLst>
                  <a:outerShdw blurRad="38100" dist="38100" dir="2700000" algn="tl">
                    <a:srgbClr val="C0C0C0"/>
                  </a:outerShdw>
                </a:effectLst>
              </a:rPr>
              <a:t> </a:t>
            </a:r>
          </a:p>
        </p:txBody>
      </p:sp>
      <p:sp>
        <p:nvSpPr>
          <p:cNvPr id="122888" name="Rectangle 8"/>
          <p:cNvSpPr>
            <a:spLocks noChangeArrowheads="1"/>
          </p:cNvSpPr>
          <p:nvPr/>
        </p:nvSpPr>
        <p:spPr bwMode="auto">
          <a:xfrm>
            <a:off x="1981200" y="765175"/>
            <a:ext cx="8229600" cy="5360988"/>
          </a:xfrm>
          <a:prstGeom prst="rect">
            <a:avLst/>
          </a:prstGeom>
          <a:noFill/>
          <a:ln w="9525">
            <a:noFill/>
            <a:miter lim="800000"/>
            <a:headEnd/>
            <a:tailEnd/>
          </a:ln>
          <a:effectLst/>
        </p:spPr>
        <p:txBody>
          <a:bodyPr/>
          <a:lstStyle/>
          <a:p>
            <a:pPr marL="342900" indent="-342900" algn="ctr">
              <a:lnSpc>
                <a:spcPct val="90000"/>
              </a:lnSpc>
              <a:spcBef>
                <a:spcPct val="50000"/>
              </a:spcBef>
              <a:defRPr/>
            </a:pPr>
            <a:endParaRPr lang="en-GB" sz="4800" b="1" dirty="0">
              <a:effectLst>
                <a:outerShdw blurRad="38100" dist="38100" dir="2700000" algn="tl">
                  <a:srgbClr val="C0C0C0"/>
                </a:outerShdw>
              </a:effectLst>
              <a:latin typeface="Times New Roman" pitchFamily="18" charset="0"/>
            </a:endParaRPr>
          </a:p>
          <a:p>
            <a:pPr marL="342900" indent="-342900" algn="ctr">
              <a:lnSpc>
                <a:spcPct val="90000"/>
              </a:lnSpc>
              <a:spcBef>
                <a:spcPct val="50000"/>
              </a:spcBef>
              <a:defRPr/>
            </a:pPr>
            <a:r>
              <a:rPr lang="en-GB" sz="4000" b="1" dirty="0">
                <a:solidFill>
                  <a:schemeClr val="accent2"/>
                </a:solidFill>
                <a:effectLst>
                  <a:outerShdw blurRad="38100" dist="38100" dir="2700000" algn="tl">
                    <a:srgbClr val="C0C0C0"/>
                  </a:outerShdw>
                </a:effectLst>
              </a:rPr>
              <a:t/>
            </a:r>
            <a:br>
              <a:rPr lang="en-GB" sz="4000" b="1" dirty="0">
                <a:solidFill>
                  <a:schemeClr val="accent2"/>
                </a:solidFill>
                <a:effectLst>
                  <a:outerShdw blurRad="38100" dist="38100" dir="2700000" algn="tl">
                    <a:srgbClr val="C0C0C0"/>
                  </a:outerShdw>
                </a:effectLst>
              </a:rPr>
            </a:br>
            <a:r>
              <a:rPr lang="en-GB" sz="4000" b="1" dirty="0">
                <a:solidFill>
                  <a:schemeClr val="accent2"/>
                </a:solidFill>
                <a:effectLst>
                  <a:outerShdw blurRad="38100" dist="38100" dir="2700000" algn="tl">
                    <a:srgbClr val="C0C0C0"/>
                  </a:outerShdw>
                </a:effectLst>
              </a:rPr>
              <a:t/>
            </a:r>
            <a:br>
              <a:rPr lang="en-GB" sz="4000" b="1" dirty="0">
                <a:solidFill>
                  <a:schemeClr val="accent2"/>
                </a:solidFill>
                <a:effectLst>
                  <a:outerShdw blurRad="38100" dist="38100" dir="2700000" algn="tl">
                    <a:srgbClr val="C0C0C0"/>
                  </a:outerShdw>
                </a:effectLst>
              </a:rPr>
            </a:br>
            <a:endParaRPr lang="en-GB" sz="4000" b="1" dirty="0">
              <a:solidFill>
                <a:schemeClr val="accent2"/>
              </a:solidFill>
              <a:effectLst>
                <a:outerShdw blurRad="38100" dist="38100" dir="2700000" algn="tl">
                  <a:srgbClr val="C0C0C0"/>
                </a:outerShdw>
              </a:effectLst>
            </a:endParaRPr>
          </a:p>
        </p:txBody>
      </p:sp>
    </p:spTree>
    <p:extLst>
      <p:ext uri="{BB962C8B-B14F-4D97-AF65-F5344CB8AC3E}">
        <p14:creationId xmlns:p14="http://schemas.microsoft.com/office/powerpoint/2010/main" val="3538671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FGM: The Real Reason</a:t>
            </a:r>
            <a:endParaRPr lang="en-GB" dirty="0"/>
          </a:p>
        </p:txBody>
      </p:sp>
      <p:sp>
        <p:nvSpPr>
          <p:cNvPr id="3" name="Content Placeholder 2"/>
          <p:cNvSpPr>
            <a:spLocks noGrp="1"/>
          </p:cNvSpPr>
          <p:nvPr>
            <p:ph idx="1"/>
          </p:nvPr>
        </p:nvSpPr>
        <p:spPr/>
        <p:txBody>
          <a:bodyPr>
            <a:normAutofit/>
          </a:bodyPr>
          <a:lstStyle/>
          <a:p>
            <a:r>
              <a:rPr lang="en-GB" sz="2400" dirty="0" smtClean="0"/>
              <a:t>Power, Control and Subjugation</a:t>
            </a:r>
            <a:endParaRPr lang="en-GB" sz="2400" dirty="0"/>
          </a:p>
        </p:txBody>
      </p:sp>
    </p:spTree>
    <p:extLst>
      <p:ext uri="{BB962C8B-B14F-4D97-AF65-F5344CB8AC3E}">
        <p14:creationId xmlns:p14="http://schemas.microsoft.com/office/powerpoint/2010/main" val="3032685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991544" y="444624"/>
            <a:ext cx="6912768" cy="968152"/>
          </a:xfrm>
        </p:spPr>
        <p:txBody>
          <a:bodyPr/>
          <a:lstStyle/>
          <a:p>
            <a:pPr algn="ctr"/>
            <a:r>
              <a:rPr lang="en-GB" dirty="0" smtClean="0"/>
              <a:t>FGM health implications</a:t>
            </a:r>
            <a:endParaRPr lang="en-GB" sz="4000" b="1" dirty="0"/>
          </a:p>
        </p:txBody>
      </p:sp>
      <p:sp>
        <p:nvSpPr>
          <p:cNvPr id="130051" name="Rectangle 3"/>
          <p:cNvSpPr>
            <a:spLocks noGrp="1" noChangeArrowheads="1"/>
          </p:cNvSpPr>
          <p:nvPr>
            <p:ph type="body" sz="half" idx="1"/>
          </p:nvPr>
        </p:nvSpPr>
        <p:spPr>
          <a:xfrm>
            <a:off x="913656" y="1268760"/>
            <a:ext cx="3865240" cy="5328592"/>
          </a:xfrm>
        </p:spPr>
        <p:txBody>
          <a:bodyPr/>
          <a:lstStyle/>
          <a:p>
            <a:pPr algn="ctr">
              <a:buFont typeface="Wingdings" pitchFamily="2" charset="2"/>
              <a:buNone/>
            </a:pPr>
            <a:r>
              <a:rPr lang="en-GB" sz="2500" b="1" dirty="0"/>
              <a:t>SHORT TERM</a:t>
            </a:r>
          </a:p>
          <a:p>
            <a:pPr>
              <a:buFont typeface="Wingdings" pitchFamily="2" charset="2"/>
              <a:buChar char="§"/>
            </a:pPr>
            <a:r>
              <a:rPr lang="en-GB" sz="2500" dirty="0"/>
              <a:t>Shock</a:t>
            </a:r>
          </a:p>
          <a:p>
            <a:pPr>
              <a:buFont typeface="Wingdings" pitchFamily="2" charset="2"/>
              <a:buChar char="§"/>
            </a:pPr>
            <a:r>
              <a:rPr lang="en-GB" sz="2500" dirty="0"/>
              <a:t>Haemorrhage</a:t>
            </a:r>
          </a:p>
          <a:p>
            <a:pPr>
              <a:buFont typeface="Wingdings" pitchFamily="2" charset="2"/>
              <a:buChar char="§"/>
            </a:pPr>
            <a:r>
              <a:rPr lang="en-GB" sz="2500" dirty="0"/>
              <a:t>Trauma</a:t>
            </a:r>
          </a:p>
          <a:p>
            <a:pPr>
              <a:buFont typeface="Wingdings" pitchFamily="2" charset="2"/>
              <a:buChar char="§"/>
            </a:pPr>
            <a:r>
              <a:rPr lang="en-GB" sz="2500" dirty="0"/>
              <a:t>Infection</a:t>
            </a:r>
          </a:p>
          <a:p>
            <a:pPr>
              <a:buFont typeface="Wingdings" pitchFamily="2" charset="2"/>
              <a:buChar char="§"/>
            </a:pPr>
            <a:r>
              <a:rPr lang="en-GB" sz="2500" dirty="0"/>
              <a:t>Urinary Retention</a:t>
            </a:r>
          </a:p>
          <a:p>
            <a:pPr>
              <a:buFont typeface="Wingdings" pitchFamily="2" charset="2"/>
              <a:buChar char="§"/>
            </a:pPr>
            <a:r>
              <a:rPr lang="en-GB" sz="2500" dirty="0"/>
              <a:t>Possible transmission of </a:t>
            </a:r>
            <a:r>
              <a:rPr lang="en-GB" sz="2500" dirty="0">
                <a:effectLst>
                  <a:outerShdw blurRad="38100" dist="38100" dir="2700000" algn="tl">
                    <a:srgbClr val="FFFFFF"/>
                  </a:outerShdw>
                </a:effectLst>
              </a:rPr>
              <a:t>HIV</a:t>
            </a:r>
          </a:p>
          <a:p>
            <a:pPr>
              <a:buFont typeface="Wingdings" pitchFamily="2" charset="2"/>
              <a:buChar char="§"/>
            </a:pPr>
            <a:r>
              <a:rPr lang="en-GB" altLang="en-US" sz="2500" dirty="0"/>
              <a:t>Fracture or dislocation to limbs as a result of restraint</a:t>
            </a:r>
            <a:endParaRPr lang="en-GB" sz="2500" dirty="0"/>
          </a:p>
          <a:p>
            <a:pPr>
              <a:buFont typeface="Wingdings" pitchFamily="2" charset="2"/>
              <a:buChar char="§"/>
            </a:pPr>
            <a:endParaRPr lang="en-GB" sz="2400" dirty="0"/>
          </a:p>
        </p:txBody>
      </p:sp>
      <p:sp>
        <p:nvSpPr>
          <p:cNvPr id="130052" name="Rectangle 4"/>
          <p:cNvSpPr>
            <a:spLocks noGrp="1" noChangeArrowheads="1"/>
          </p:cNvSpPr>
          <p:nvPr>
            <p:ph type="body" sz="half" idx="2"/>
          </p:nvPr>
        </p:nvSpPr>
        <p:spPr>
          <a:xfrm>
            <a:off x="4778896" y="1412776"/>
            <a:ext cx="3810000" cy="5040559"/>
          </a:xfrm>
        </p:spPr>
        <p:txBody>
          <a:bodyPr>
            <a:normAutofit lnSpcReduction="10000"/>
          </a:bodyPr>
          <a:lstStyle/>
          <a:p>
            <a:pPr algn="ctr">
              <a:lnSpc>
                <a:spcPct val="90000"/>
              </a:lnSpc>
              <a:buFont typeface="Wingdings" pitchFamily="2" charset="2"/>
              <a:buNone/>
            </a:pPr>
            <a:r>
              <a:rPr lang="en-GB" sz="2500" b="1" dirty="0"/>
              <a:t>LONG TERM</a:t>
            </a:r>
          </a:p>
          <a:p>
            <a:pPr>
              <a:lnSpc>
                <a:spcPct val="90000"/>
              </a:lnSpc>
              <a:buFont typeface="Wingdings" pitchFamily="2" charset="2"/>
              <a:buChar char="§"/>
            </a:pPr>
            <a:r>
              <a:rPr lang="en-GB" sz="2500" dirty="0"/>
              <a:t>Implantation cysts</a:t>
            </a:r>
          </a:p>
          <a:p>
            <a:pPr>
              <a:lnSpc>
                <a:spcPct val="90000"/>
              </a:lnSpc>
              <a:buFont typeface="Wingdings" pitchFamily="2" charset="2"/>
              <a:buChar char="§"/>
            </a:pPr>
            <a:r>
              <a:rPr lang="en-GB" sz="2500" dirty="0"/>
              <a:t>Keloid scar formation</a:t>
            </a:r>
          </a:p>
          <a:p>
            <a:pPr>
              <a:lnSpc>
                <a:spcPct val="90000"/>
              </a:lnSpc>
              <a:buFont typeface="Wingdings" pitchFamily="2" charset="2"/>
              <a:buChar char="§"/>
            </a:pPr>
            <a:r>
              <a:rPr lang="en-GB" sz="2500" dirty="0"/>
              <a:t>Dysuria</a:t>
            </a:r>
          </a:p>
          <a:p>
            <a:pPr>
              <a:lnSpc>
                <a:spcPct val="90000"/>
              </a:lnSpc>
              <a:buFont typeface="Wingdings" pitchFamily="2" charset="2"/>
              <a:buChar char="§"/>
            </a:pPr>
            <a:r>
              <a:rPr lang="en-GB" sz="2500" dirty="0"/>
              <a:t>Surgery to achieve intercourse</a:t>
            </a:r>
          </a:p>
          <a:p>
            <a:pPr>
              <a:lnSpc>
                <a:spcPct val="90000"/>
              </a:lnSpc>
              <a:buFont typeface="Wingdings" pitchFamily="2" charset="2"/>
              <a:buChar char="§"/>
            </a:pPr>
            <a:r>
              <a:rPr lang="en-GB" sz="2500" dirty="0"/>
              <a:t>Dyspareuria</a:t>
            </a:r>
          </a:p>
          <a:p>
            <a:pPr>
              <a:lnSpc>
                <a:spcPct val="90000"/>
              </a:lnSpc>
              <a:buFont typeface="Wingdings" pitchFamily="2" charset="2"/>
              <a:buChar char="§"/>
            </a:pPr>
            <a:r>
              <a:rPr lang="en-GB" sz="2500" dirty="0"/>
              <a:t>Psycho – social</a:t>
            </a:r>
          </a:p>
          <a:p>
            <a:pPr>
              <a:lnSpc>
                <a:spcPct val="90000"/>
              </a:lnSpc>
              <a:buFont typeface="Wingdings" pitchFamily="2" charset="2"/>
              <a:buChar char="§"/>
            </a:pPr>
            <a:r>
              <a:rPr lang="en-GB" sz="2500" dirty="0"/>
              <a:t>PID/infertility</a:t>
            </a:r>
          </a:p>
          <a:p>
            <a:pPr>
              <a:lnSpc>
                <a:spcPct val="90000"/>
              </a:lnSpc>
              <a:buFont typeface="Wingdings" pitchFamily="2" charset="2"/>
              <a:buChar char="§"/>
            </a:pPr>
            <a:r>
              <a:rPr lang="en-GB" sz="2500" dirty="0"/>
              <a:t>Dysmenorrhoea</a:t>
            </a:r>
          </a:p>
          <a:p>
            <a:pPr>
              <a:lnSpc>
                <a:spcPct val="90000"/>
              </a:lnSpc>
              <a:buFont typeface="Wingdings" pitchFamily="2" charset="2"/>
              <a:buChar char="§"/>
            </a:pPr>
            <a:r>
              <a:rPr lang="en-GB" sz="2500" dirty="0"/>
              <a:t>Vaginal Infection</a:t>
            </a:r>
          </a:p>
          <a:p>
            <a:pPr>
              <a:lnSpc>
                <a:spcPct val="90000"/>
              </a:lnSpc>
              <a:buFont typeface="Wingdings" pitchFamily="2" charset="2"/>
              <a:buChar char="§"/>
            </a:pPr>
            <a:r>
              <a:rPr lang="en-GB" sz="2500" dirty="0"/>
              <a:t>Death</a:t>
            </a:r>
          </a:p>
        </p:txBody>
      </p:sp>
    </p:spTree>
    <p:extLst>
      <p:ext uri="{BB962C8B-B14F-4D97-AF65-F5344CB8AC3E}">
        <p14:creationId xmlns:p14="http://schemas.microsoft.com/office/powerpoint/2010/main" val="1462744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991544" y="476672"/>
            <a:ext cx="6912768" cy="1224136"/>
          </a:xfrm>
        </p:spPr>
        <p:txBody>
          <a:bodyPr/>
          <a:lstStyle/>
          <a:p>
            <a:pPr algn="ctr"/>
            <a:r>
              <a:rPr lang="en-GB" dirty="0" smtClean="0"/>
              <a:t>FGM Implications in Pregnancy</a:t>
            </a:r>
            <a:endParaRPr lang="en-GB" dirty="0"/>
          </a:p>
        </p:txBody>
      </p:sp>
      <p:sp>
        <p:nvSpPr>
          <p:cNvPr id="131076" name="Rectangle 4"/>
          <p:cNvSpPr>
            <a:spLocks noGrp="1" noChangeArrowheads="1"/>
          </p:cNvSpPr>
          <p:nvPr>
            <p:ph type="body" idx="1"/>
          </p:nvPr>
        </p:nvSpPr>
        <p:spPr/>
        <p:txBody>
          <a:bodyPr/>
          <a:lstStyle/>
          <a:p>
            <a:r>
              <a:rPr lang="en-GB" sz="2500" dirty="0"/>
              <a:t>Difficulty in vaginal examinations</a:t>
            </a:r>
          </a:p>
          <a:p>
            <a:r>
              <a:rPr lang="en-GB" sz="2500" dirty="0"/>
              <a:t>Delay in descent of head</a:t>
            </a:r>
          </a:p>
          <a:p>
            <a:r>
              <a:rPr lang="en-GB" sz="2500" dirty="0"/>
              <a:t>Flashbacks</a:t>
            </a:r>
          </a:p>
          <a:p>
            <a:r>
              <a:rPr lang="en-GB" sz="2500" dirty="0"/>
              <a:t>Fistulas</a:t>
            </a:r>
          </a:p>
          <a:p>
            <a:r>
              <a:rPr lang="en-GB" sz="2500" dirty="0"/>
              <a:t>Perineal damage</a:t>
            </a:r>
          </a:p>
          <a:p>
            <a:r>
              <a:rPr lang="en-GB" sz="2500" dirty="0"/>
              <a:t>Haemorrhage</a:t>
            </a:r>
          </a:p>
          <a:p>
            <a:r>
              <a:rPr lang="en-GB" sz="2500" dirty="0"/>
              <a:t>Foetal or maternal death</a:t>
            </a:r>
          </a:p>
        </p:txBody>
      </p:sp>
    </p:spTree>
    <p:extLst>
      <p:ext uri="{BB962C8B-B14F-4D97-AF65-F5344CB8AC3E}">
        <p14:creationId xmlns:p14="http://schemas.microsoft.com/office/powerpoint/2010/main" val="823714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Law on FGM</a:t>
            </a:r>
            <a:endParaRPr lang="en-GB" dirty="0"/>
          </a:p>
        </p:txBody>
      </p:sp>
      <p:pic>
        <p:nvPicPr>
          <p:cNvPr id="4" name="Content Placeholder 3"/>
          <p:cNvPicPr>
            <a:picLocks noGrp="1" noChangeAspect="1"/>
          </p:cNvPicPr>
          <p:nvPr>
            <p:ph idx="1"/>
          </p:nvPr>
        </p:nvPicPr>
        <p:blipFill>
          <a:blip r:embed="rId2"/>
          <a:stretch>
            <a:fillRect/>
          </a:stretch>
        </p:blipFill>
        <p:spPr>
          <a:xfrm>
            <a:off x="1514522" y="2160588"/>
            <a:ext cx="6922994" cy="3881437"/>
          </a:xfrm>
          <a:prstGeom prst="rect">
            <a:avLst/>
          </a:prstGeom>
        </p:spPr>
      </p:pic>
    </p:spTree>
    <p:extLst>
      <p:ext uri="{BB962C8B-B14F-4D97-AF65-F5344CB8AC3E}">
        <p14:creationId xmlns:p14="http://schemas.microsoft.com/office/powerpoint/2010/main" val="2097435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688199" y="1628800"/>
            <a:ext cx="8712968" cy="4886300"/>
          </a:xfrm>
        </p:spPr>
        <p:txBody>
          <a:bodyPr>
            <a:noAutofit/>
          </a:bodyPr>
          <a:lstStyle/>
          <a:p>
            <a:pPr>
              <a:spcBef>
                <a:spcPts val="0"/>
              </a:spcBef>
            </a:pPr>
            <a:r>
              <a:rPr lang="en-GB" sz="2500" dirty="0" smtClean="0"/>
              <a:t>Perform </a:t>
            </a:r>
            <a:r>
              <a:rPr lang="en-GB" sz="2500" dirty="0"/>
              <a:t>FGM in the UK or take a girl abroad to be subjected to FGM </a:t>
            </a:r>
            <a:endParaRPr lang="en-GB" sz="2500" dirty="0" smtClean="0"/>
          </a:p>
          <a:p>
            <a:pPr>
              <a:spcBef>
                <a:spcPts val="0"/>
              </a:spcBef>
            </a:pPr>
            <a:endParaRPr lang="en-GB" sz="2500" dirty="0"/>
          </a:p>
          <a:p>
            <a:pPr>
              <a:spcBef>
                <a:spcPts val="0"/>
              </a:spcBef>
            </a:pPr>
            <a:r>
              <a:rPr lang="en-GB" sz="2500" dirty="0"/>
              <a:t>Assist </a:t>
            </a:r>
            <a:r>
              <a:rPr lang="en-GB" sz="2500" dirty="0" smtClean="0"/>
              <a:t>the </a:t>
            </a:r>
            <a:r>
              <a:rPr lang="en-GB" sz="2500" dirty="0"/>
              <a:t>carrying out of FGM in the UK or abroad</a:t>
            </a:r>
            <a:r>
              <a:rPr lang="en-GB" sz="2500" dirty="0" smtClean="0"/>
              <a:t>;</a:t>
            </a:r>
          </a:p>
          <a:p>
            <a:pPr marL="0" indent="0">
              <a:spcBef>
                <a:spcPts val="0"/>
              </a:spcBef>
              <a:buNone/>
            </a:pPr>
            <a:r>
              <a:rPr lang="en-GB" sz="2500" dirty="0" smtClean="0"/>
              <a:t> </a:t>
            </a:r>
            <a:endParaRPr lang="en-GB" sz="2500" dirty="0"/>
          </a:p>
          <a:p>
            <a:pPr>
              <a:spcBef>
                <a:spcPts val="0"/>
              </a:spcBef>
            </a:pPr>
            <a:r>
              <a:rPr lang="en-GB" sz="2500" dirty="0" smtClean="0"/>
              <a:t>Assist </a:t>
            </a:r>
            <a:r>
              <a:rPr lang="en-GB" sz="2500" dirty="0"/>
              <a:t>from the UK a non-UK person to carry out FGM outside the UK on a UK </a:t>
            </a:r>
            <a:r>
              <a:rPr lang="en-GB" sz="2500" dirty="0" smtClean="0"/>
              <a:t>national/permanent </a:t>
            </a:r>
            <a:r>
              <a:rPr lang="en-GB" sz="2500" dirty="0"/>
              <a:t>UK resident</a:t>
            </a:r>
            <a:r>
              <a:rPr lang="en-GB" sz="2500" dirty="0" smtClean="0"/>
              <a:t>.</a:t>
            </a:r>
          </a:p>
          <a:p>
            <a:pPr>
              <a:spcBef>
                <a:spcPts val="0"/>
              </a:spcBef>
            </a:pPr>
            <a:endParaRPr lang="en-GB" sz="2500" dirty="0"/>
          </a:p>
          <a:p>
            <a:pPr>
              <a:spcBef>
                <a:spcPts val="0"/>
              </a:spcBef>
            </a:pPr>
            <a:r>
              <a:rPr lang="en-GB" altLang="en-US" sz="2500" dirty="0"/>
              <a:t>For someone in the UK to aid, abet, counsel or procure FGM outside of </a:t>
            </a:r>
            <a:r>
              <a:rPr lang="en-GB" altLang="en-US" sz="2500" dirty="0" smtClean="0"/>
              <a:t>UK.</a:t>
            </a:r>
            <a:endParaRPr lang="en-GB" altLang="en-US" sz="2500" dirty="0"/>
          </a:p>
        </p:txBody>
      </p:sp>
      <p:sp>
        <p:nvSpPr>
          <p:cNvPr id="28674" name="Rectangle 2"/>
          <p:cNvSpPr>
            <a:spLocks noGrp="1" noChangeArrowheads="1"/>
          </p:cNvSpPr>
          <p:nvPr>
            <p:ph type="title"/>
          </p:nvPr>
        </p:nvSpPr>
        <p:spPr>
          <a:xfrm>
            <a:off x="1970089" y="457200"/>
            <a:ext cx="6862216" cy="1171600"/>
          </a:xfrm>
        </p:spPr>
        <p:txBody>
          <a:bodyPr>
            <a:noAutofit/>
          </a:bodyPr>
          <a:lstStyle/>
          <a:p>
            <a:pPr algn="ctr" eaLnBrk="1" hangingPunct="1"/>
            <a:r>
              <a:rPr lang="en-GB" altLang="en-US" dirty="0" smtClean="0">
                <a:ea typeface="Tahoma" panose="020B0604030504040204" pitchFamily="34" charset="0"/>
                <a:cs typeface="Tahoma" panose="020B0604030504040204" pitchFamily="34" charset="0"/>
              </a:rPr>
              <a:t>It is an Offence under the FGM Act 2003 to:</a:t>
            </a:r>
          </a:p>
        </p:txBody>
      </p:sp>
    </p:spTree>
    <p:extLst>
      <p:ext uri="{BB962C8B-B14F-4D97-AF65-F5344CB8AC3E}">
        <p14:creationId xmlns:p14="http://schemas.microsoft.com/office/powerpoint/2010/main" val="2635519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089" y="457200"/>
            <a:ext cx="6862216" cy="811560"/>
          </a:xfrm>
        </p:spPr>
        <p:txBody>
          <a:bodyPr>
            <a:normAutofit/>
          </a:bodyPr>
          <a:lstStyle/>
          <a:p>
            <a:r>
              <a:rPr lang="en-GB" dirty="0" smtClean="0"/>
              <a:t>The Serious Crimes Act 2015</a:t>
            </a:r>
            <a:endParaRPr lang="en-GB" dirty="0"/>
          </a:p>
        </p:txBody>
      </p:sp>
      <p:sp>
        <p:nvSpPr>
          <p:cNvPr id="3" name="Content Placeholder 2"/>
          <p:cNvSpPr>
            <a:spLocks noGrp="1"/>
          </p:cNvSpPr>
          <p:nvPr>
            <p:ph idx="1"/>
          </p:nvPr>
        </p:nvSpPr>
        <p:spPr>
          <a:xfrm>
            <a:off x="854528" y="1510747"/>
            <a:ext cx="8229600" cy="4824536"/>
          </a:xfrm>
        </p:spPr>
        <p:txBody>
          <a:bodyPr/>
          <a:lstStyle/>
          <a:p>
            <a:pPr>
              <a:spcBef>
                <a:spcPts val="0"/>
              </a:spcBef>
              <a:spcAft>
                <a:spcPts val="1200"/>
              </a:spcAft>
            </a:pPr>
            <a:r>
              <a:rPr lang="en-GB" sz="2400" dirty="0"/>
              <a:t>Extend extra-territorial jurisdiction for FGM, </a:t>
            </a:r>
          </a:p>
          <a:p>
            <a:pPr>
              <a:spcBef>
                <a:spcPts val="0"/>
              </a:spcBef>
              <a:spcAft>
                <a:spcPts val="1200"/>
              </a:spcAft>
            </a:pPr>
            <a:r>
              <a:rPr lang="en-GB" sz="2400" dirty="0" smtClean="0"/>
              <a:t>Provides </a:t>
            </a:r>
            <a:r>
              <a:rPr lang="en-GB" sz="2400" dirty="0"/>
              <a:t>anonymity for victims of FGM, </a:t>
            </a:r>
          </a:p>
          <a:p>
            <a:pPr>
              <a:spcBef>
                <a:spcPts val="0"/>
              </a:spcBef>
              <a:spcAft>
                <a:spcPts val="1200"/>
              </a:spcAft>
            </a:pPr>
            <a:r>
              <a:rPr lang="en-GB" sz="2400" dirty="0"/>
              <a:t>Create a new offence of failure to protect a girl from FGM,</a:t>
            </a:r>
          </a:p>
          <a:p>
            <a:pPr>
              <a:spcBef>
                <a:spcPts val="0"/>
              </a:spcBef>
              <a:spcAft>
                <a:spcPts val="1200"/>
              </a:spcAft>
            </a:pPr>
            <a:r>
              <a:rPr lang="en-GB" sz="2400" dirty="0"/>
              <a:t>Introduce FGM protection orders, </a:t>
            </a:r>
          </a:p>
          <a:p>
            <a:pPr>
              <a:spcBef>
                <a:spcPts val="0"/>
              </a:spcBef>
              <a:spcAft>
                <a:spcPts val="1200"/>
              </a:spcAft>
            </a:pPr>
            <a:r>
              <a:rPr lang="en-GB" sz="2400" dirty="0"/>
              <a:t>Introduce a mandatory reporting duty requiring regulated health and social care professionals to report known cases of FGM in under 18s to the police</a:t>
            </a:r>
          </a:p>
          <a:p>
            <a:pPr>
              <a:spcBef>
                <a:spcPts val="0"/>
              </a:spcBef>
              <a:spcAft>
                <a:spcPts val="1200"/>
              </a:spcAft>
            </a:pPr>
            <a:r>
              <a:rPr lang="en-GB" sz="2400" dirty="0"/>
              <a:t>Confers on the secretary of state a power to issue statutory guidance on FGM</a:t>
            </a:r>
            <a:r>
              <a:rPr lang="en-GB" dirty="0" smtClean="0"/>
              <a:t> </a:t>
            </a:r>
            <a:endParaRPr lang="en-GB" dirty="0"/>
          </a:p>
        </p:txBody>
      </p:sp>
    </p:spTree>
    <p:extLst>
      <p:ext uri="{BB962C8B-B14F-4D97-AF65-F5344CB8AC3E}">
        <p14:creationId xmlns:p14="http://schemas.microsoft.com/office/powerpoint/2010/main" val="911837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7186" y="1589449"/>
            <a:ext cx="8229600" cy="4824536"/>
          </a:xfrm>
        </p:spPr>
        <p:txBody>
          <a:bodyPr>
            <a:normAutofit/>
          </a:bodyPr>
          <a:lstStyle/>
          <a:p>
            <a:r>
              <a:rPr lang="en-GB" sz="2500" dirty="0" smtClean="0"/>
              <a:t>The </a:t>
            </a:r>
            <a:r>
              <a:rPr lang="en-GB" sz="2500" dirty="0"/>
              <a:t>girl or women to be </a:t>
            </a:r>
            <a:r>
              <a:rPr lang="en-GB" sz="2500" dirty="0" smtClean="0"/>
              <a:t>protected.</a:t>
            </a:r>
            <a:endParaRPr lang="en-GB" sz="2500" dirty="0"/>
          </a:p>
          <a:p>
            <a:r>
              <a:rPr lang="en-GB" sz="2500" dirty="0"/>
              <a:t>A Relevant Third Party (RTP) </a:t>
            </a:r>
            <a:r>
              <a:rPr lang="en-GB" sz="2500" dirty="0" smtClean="0"/>
              <a:t>appointed </a:t>
            </a:r>
            <a:r>
              <a:rPr lang="en-GB" sz="2500" dirty="0"/>
              <a:t>by the Lord </a:t>
            </a:r>
            <a:r>
              <a:rPr lang="en-GB" sz="2500" dirty="0" smtClean="0"/>
              <a:t>Chancellor. Local Authorities are relevant </a:t>
            </a:r>
            <a:r>
              <a:rPr lang="en-GB" sz="2500" dirty="0"/>
              <a:t>third </a:t>
            </a:r>
            <a:r>
              <a:rPr lang="en-GB" sz="2500" dirty="0" smtClean="0"/>
              <a:t>parties; </a:t>
            </a:r>
            <a:r>
              <a:rPr lang="en-GB" sz="2500" dirty="0"/>
              <a:t>or</a:t>
            </a:r>
          </a:p>
          <a:p>
            <a:r>
              <a:rPr lang="en-GB" sz="2500" dirty="0"/>
              <a:t>Any other person with the permission of the court </a:t>
            </a:r>
            <a:r>
              <a:rPr lang="en-GB" sz="2500" dirty="0" smtClean="0"/>
              <a:t>(this </a:t>
            </a:r>
            <a:r>
              <a:rPr lang="en-GB" sz="2500" dirty="0"/>
              <a:t>could be the police, a voluntary sector support service, a healthcare professional, a teacher, a friend or family member).</a:t>
            </a:r>
          </a:p>
        </p:txBody>
      </p:sp>
      <p:sp>
        <p:nvSpPr>
          <p:cNvPr id="3" name="Title 2"/>
          <p:cNvSpPr>
            <a:spLocks noGrp="1"/>
          </p:cNvSpPr>
          <p:nvPr>
            <p:ph type="title"/>
          </p:nvPr>
        </p:nvSpPr>
        <p:spPr>
          <a:xfrm>
            <a:off x="1970089" y="457200"/>
            <a:ext cx="6862216" cy="739552"/>
          </a:xfrm>
        </p:spPr>
        <p:txBody>
          <a:bodyPr>
            <a:normAutofit fontScale="90000"/>
          </a:bodyPr>
          <a:lstStyle/>
          <a:p>
            <a:pPr algn="ctr"/>
            <a:r>
              <a:rPr lang="en-GB" dirty="0" smtClean="0"/>
              <a:t>Who can apply for an FGM Protection Order?</a:t>
            </a:r>
            <a:endParaRPr lang="en-GB" dirty="0"/>
          </a:p>
        </p:txBody>
      </p:sp>
    </p:spTree>
    <p:extLst>
      <p:ext uri="{BB962C8B-B14F-4D97-AF65-F5344CB8AC3E}">
        <p14:creationId xmlns:p14="http://schemas.microsoft.com/office/powerpoint/2010/main" val="3078624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Objectives: </a:t>
            </a:r>
            <a:endParaRPr lang="en-GB" dirty="0"/>
          </a:p>
        </p:txBody>
      </p:sp>
      <p:sp>
        <p:nvSpPr>
          <p:cNvPr id="3" name="Content Placeholder 2"/>
          <p:cNvSpPr>
            <a:spLocks noGrp="1"/>
          </p:cNvSpPr>
          <p:nvPr>
            <p:ph idx="1"/>
          </p:nvPr>
        </p:nvSpPr>
        <p:spPr>
          <a:xfrm>
            <a:off x="668868" y="1736046"/>
            <a:ext cx="8596668" cy="3880773"/>
          </a:xfrm>
        </p:spPr>
        <p:txBody>
          <a:bodyPr>
            <a:normAutofit fontScale="85000" lnSpcReduction="20000"/>
          </a:bodyPr>
          <a:lstStyle/>
          <a:p>
            <a:pPr marL="109728" indent="0">
              <a:buNone/>
            </a:pPr>
            <a:endParaRPr lang="en-GB" dirty="0"/>
          </a:p>
          <a:p>
            <a:pPr>
              <a:spcBef>
                <a:spcPts val="0"/>
              </a:spcBef>
              <a:spcAft>
                <a:spcPts val="1200"/>
              </a:spcAft>
            </a:pPr>
            <a:r>
              <a:rPr lang="en-GB" sz="3200" dirty="0" smtClean="0"/>
              <a:t>To understand the practice and context of FGM and </a:t>
            </a:r>
            <a:r>
              <a:rPr lang="en-GB" sz="3200" dirty="0"/>
              <a:t>the consequences of it for victims/survivors.</a:t>
            </a:r>
          </a:p>
          <a:p>
            <a:pPr>
              <a:spcBef>
                <a:spcPts val="0"/>
              </a:spcBef>
              <a:spcAft>
                <a:spcPts val="1200"/>
              </a:spcAft>
            </a:pPr>
            <a:r>
              <a:rPr lang="en-GB" sz="3200" dirty="0" smtClean="0"/>
              <a:t>To become </a:t>
            </a:r>
            <a:r>
              <a:rPr lang="en-GB" sz="3200" dirty="0"/>
              <a:t>aware of the risk factors </a:t>
            </a:r>
            <a:r>
              <a:rPr lang="en-GB" sz="3200" dirty="0" smtClean="0"/>
              <a:t>to look-out for.</a:t>
            </a:r>
            <a:endParaRPr lang="en-GB" sz="3200" dirty="0"/>
          </a:p>
          <a:p>
            <a:pPr>
              <a:spcBef>
                <a:spcPts val="0"/>
              </a:spcBef>
              <a:spcAft>
                <a:spcPts val="1200"/>
              </a:spcAft>
            </a:pPr>
            <a:r>
              <a:rPr lang="en-GB" sz="3200" dirty="0" smtClean="0"/>
              <a:t>To be able to explain the law &amp; </a:t>
            </a:r>
            <a:r>
              <a:rPr lang="en-GB" sz="3200" dirty="0"/>
              <a:t>Powys procedures in relation to FGM.</a:t>
            </a:r>
          </a:p>
          <a:p>
            <a:pPr>
              <a:spcBef>
                <a:spcPts val="0"/>
              </a:spcBef>
              <a:spcAft>
                <a:spcPts val="1200"/>
              </a:spcAft>
            </a:pPr>
            <a:r>
              <a:rPr lang="en-GB" sz="3200" dirty="0" smtClean="0"/>
              <a:t>To consider </a:t>
            </a:r>
            <a:r>
              <a:rPr lang="en-GB" sz="3200" dirty="0"/>
              <a:t>the practice </a:t>
            </a:r>
            <a:r>
              <a:rPr lang="en-GB" sz="3200" dirty="0" smtClean="0"/>
              <a:t>and cultural issues of FGM.</a:t>
            </a:r>
            <a:endParaRPr lang="en-GB" sz="3200" dirty="0"/>
          </a:p>
          <a:p>
            <a:pPr>
              <a:spcBef>
                <a:spcPts val="0"/>
              </a:spcBef>
              <a:spcAft>
                <a:spcPts val="1200"/>
              </a:spcAft>
            </a:pPr>
            <a:r>
              <a:rPr lang="en-GB" sz="3200" dirty="0" smtClean="0"/>
              <a:t>To know </a:t>
            </a:r>
            <a:r>
              <a:rPr lang="en-GB" sz="3200" dirty="0"/>
              <a:t>where to go to for more advice and information</a:t>
            </a:r>
          </a:p>
          <a:p>
            <a:endParaRPr lang="en-GB" dirty="0"/>
          </a:p>
        </p:txBody>
      </p:sp>
    </p:spTree>
    <p:extLst>
      <p:ext uri="{BB962C8B-B14F-4D97-AF65-F5344CB8AC3E}">
        <p14:creationId xmlns:p14="http://schemas.microsoft.com/office/powerpoint/2010/main" val="143535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7750" y="1467233"/>
            <a:ext cx="8507288" cy="4525963"/>
          </a:xfrm>
        </p:spPr>
        <p:txBody>
          <a:bodyPr>
            <a:noAutofit/>
          </a:bodyPr>
          <a:lstStyle/>
          <a:p>
            <a:pPr marL="109728" indent="0">
              <a:buNone/>
            </a:pPr>
            <a:r>
              <a:rPr lang="en-GB" sz="2500" dirty="0" smtClean="0"/>
              <a:t>For example a court </a:t>
            </a:r>
            <a:r>
              <a:rPr lang="en-GB" sz="2500" dirty="0"/>
              <a:t>might </a:t>
            </a:r>
            <a:r>
              <a:rPr lang="en-GB" sz="2500" dirty="0" smtClean="0"/>
              <a:t>order:</a:t>
            </a:r>
            <a:endParaRPr lang="en-GB" sz="2500" dirty="0"/>
          </a:p>
          <a:p>
            <a:r>
              <a:rPr lang="en-GB" sz="2500" dirty="0" smtClean="0"/>
              <a:t>that </a:t>
            </a:r>
            <a:r>
              <a:rPr lang="en-GB" sz="2500" dirty="0"/>
              <a:t>a person surrender his or her passport or any other travel documents and/or the passport of the girl/woman to be protected to prevent them from taking the girl or woman at risk abroad with the purpose of committing FGM</a:t>
            </a:r>
            <a:r>
              <a:rPr lang="en-GB" sz="2500" dirty="0" smtClean="0"/>
              <a:t>;</a:t>
            </a:r>
            <a:endParaRPr lang="en-GB" sz="2500" dirty="0"/>
          </a:p>
        </p:txBody>
      </p:sp>
      <p:sp>
        <p:nvSpPr>
          <p:cNvPr id="3" name="Title 2"/>
          <p:cNvSpPr>
            <a:spLocks noGrp="1"/>
          </p:cNvSpPr>
          <p:nvPr>
            <p:ph type="title"/>
          </p:nvPr>
        </p:nvSpPr>
        <p:spPr>
          <a:xfrm>
            <a:off x="1970089" y="457200"/>
            <a:ext cx="6862216" cy="1315616"/>
          </a:xfrm>
        </p:spPr>
        <p:txBody>
          <a:bodyPr/>
          <a:lstStyle/>
          <a:p>
            <a:pPr algn="ctr"/>
            <a:r>
              <a:rPr lang="en-GB" dirty="0" smtClean="0"/>
              <a:t>What can be imposed?</a:t>
            </a:r>
            <a:endParaRPr lang="en-GB" dirty="0"/>
          </a:p>
        </p:txBody>
      </p:sp>
    </p:spTree>
    <p:extLst>
      <p:ext uri="{BB962C8B-B14F-4D97-AF65-F5344CB8AC3E}">
        <p14:creationId xmlns:p14="http://schemas.microsoft.com/office/powerpoint/2010/main" val="2084361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Practice Issues: FGM Protection Orders and Safeguarding</a:t>
            </a:r>
            <a:endParaRPr lang="en-GB" dirty="0"/>
          </a:p>
        </p:txBody>
      </p:sp>
      <p:sp>
        <p:nvSpPr>
          <p:cNvPr id="3" name="Content Placeholder 2"/>
          <p:cNvSpPr>
            <a:spLocks noGrp="1"/>
          </p:cNvSpPr>
          <p:nvPr>
            <p:ph idx="1"/>
          </p:nvPr>
        </p:nvSpPr>
        <p:spPr/>
        <p:txBody>
          <a:bodyPr>
            <a:normAutofit/>
          </a:bodyPr>
          <a:lstStyle/>
          <a:p>
            <a:r>
              <a:rPr lang="en-GB" sz="2400" dirty="0" smtClean="0"/>
              <a:t>A child subject to an FGM Protection Order is highly likely to also be on the CP register.</a:t>
            </a:r>
          </a:p>
          <a:p>
            <a:r>
              <a:rPr lang="en-GB" sz="2400" dirty="0" smtClean="0"/>
              <a:t>It is possible that the child will remain on the register until they are 18, which could be over a decade later.</a:t>
            </a:r>
          </a:p>
          <a:p>
            <a:r>
              <a:rPr lang="en-GB" sz="2400" dirty="0" smtClean="0"/>
              <a:t>It may also be the case that the threat of FGM is the only safeguarding concern that the Local Authority has.</a:t>
            </a:r>
            <a:endParaRPr lang="en-GB" sz="2400" dirty="0"/>
          </a:p>
        </p:txBody>
      </p:sp>
    </p:spTree>
    <p:extLst>
      <p:ext uri="{BB962C8B-B14F-4D97-AF65-F5344CB8AC3E}">
        <p14:creationId xmlns:p14="http://schemas.microsoft.com/office/powerpoint/2010/main" val="3602292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Mandatory Recording and Reporting</a:t>
            </a:r>
            <a:endParaRPr lang="en-GB" dirty="0"/>
          </a:p>
        </p:txBody>
      </p:sp>
      <p:sp>
        <p:nvSpPr>
          <p:cNvPr id="3" name="Content Placeholder 2"/>
          <p:cNvSpPr>
            <a:spLocks noGrp="1"/>
          </p:cNvSpPr>
          <p:nvPr>
            <p:ph idx="1"/>
          </p:nvPr>
        </p:nvSpPr>
        <p:spPr/>
        <p:txBody>
          <a:bodyPr>
            <a:normAutofit/>
          </a:bodyPr>
          <a:lstStyle/>
          <a:p>
            <a:r>
              <a:rPr lang="en-GB" sz="2400" dirty="0" smtClean="0"/>
              <a:t>Mandatory Recording is in regard to adult women and is a matter for Health Professionals such as GPs.</a:t>
            </a:r>
          </a:p>
          <a:p>
            <a:r>
              <a:rPr lang="en-GB" sz="2400" dirty="0" smtClean="0"/>
              <a:t>As a result of the Serious Crimes Act 2015, mandatory reporting is required under </a:t>
            </a:r>
            <a:r>
              <a:rPr lang="en-GB" sz="2400" dirty="0"/>
              <a:t>Section 5B of the FGM Act </a:t>
            </a:r>
            <a:r>
              <a:rPr lang="en-GB" sz="2400" dirty="0" smtClean="0"/>
              <a:t>2003. It concerns children under 18 and is a matter for all regulated professions (health, social care and education)</a:t>
            </a:r>
            <a:endParaRPr lang="en-GB" sz="2400" dirty="0"/>
          </a:p>
        </p:txBody>
      </p:sp>
    </p:spTree>
    <p:extLst>
      <p:ext uri="{BB962C8B-B14F-4D97-AF65-F5344CB8AC3E}">
        <p14:creationId xmlns:p14="http://schemas.microsoft.com/office/powerpoint/2010/main" val="4031250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 workers who fail to report FGM face HCPC - Locum Today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6" y="591680"/>
            <a:ext cx="10335638" cy="5564192"/>
          </a:xfrm>
          <a:prstGeom prst="rect">
            <a:avLst/>
          </a:prstGeom>
        </p:spPr>
      </p:pic>
    </p:spTree>
    <p:extLst>
      <p:ext uri="{BB962C8B-B14F-4D97-AF65-F5344CB8AC3E}">
        <p14:creationId xmlns:p14="http://schemas.microsoft.com/office/powerpoint/2010/main" val="3080595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Mandatory </a:t>
            </a:r>
            <a:r>
              <a:rPr lang="en-GB" dirty="0" smtClean="0"/>
              <a:t>Reporting</a:t>
            </a:r>
            <a:r>
              <a:rPr lang="en-GB" dirty="0"/>
              <a:t>: “Known” Cases</a:t>
            </a:r>
          </a:p>
        </p:txBody>
      </p:sp>
      <p:sp>
        <p:nvSpPr>
          <p:cNvPr id="3" name="Content Placeholder 2"/>
          <p:cNvSpPr>
            <a:spLocks noGrp="1"/>
          </p:cNvSpPr>
          <p:nvPr>
            <p:ph idx="1"/>
          </p:nvPr>
        </p:nvSpPr>
        <p:spPr>
          <a:xfrm>
            <a:off x="677334" y="1632857"/>
            <a:ext cx="8596668" cy="4408505"/>
          </a:xfrm>
        </p:spPr>
        <p:txBody>
          <a:bodyPr>
            <a:normAutofit/>
          </a:bodyPr>
          <a:lstStyle/>
          <a:p>
            <a:pPr>
              <a:buFont typeface="Wingdings" panose="05000000000000000000" pitchFamily="2" charset="2"/>
              <a:buChar char="Ø"/>
            </a:pPr>
            <a:r>
              <a:rPr lang="en-US" altLang="en-US" sz="2400" dirty="0"/>
              <a:t>All regulated health and social care professionals have to report </a:t>
            </a:r>
            <a:r>
              <a:rPr lang="en-US" altLang="en-US" sz="2400" u="sng" dirty="0"/>
              <a:t>direct to </a:t>
            </a:r>
            <a:r>
              <a:rPr lang="en-US" altLang="en-US" sz="2400" u="sng" dirty="0" smtClean="0"/>
              <a:t>the Police </a:t>
            </a:r>
            <a:r>
              <a:rPr lang="en-US" altLang="en-US" sz="2400" dirty="0"/>
              <a:t>any child under 18 where</a:t>
            </a:r>
            <a:r>
              <a:rPr lang="en-US" altLang="en-US" sz="2400" dirty="0" smtClean="0"/>
              <a:t>:</a:t>
            </a:r>
          </a:p>
          <a:p>
            <a:pPr lvl="1">
              <a:buFont typeface="Courier New" panose="02070309020205020404" pitchFamily="49" charset="0"/>
              <a:buChar char="o"/>
            </a:pPr>
            <a:r>
              <a:rPr lang="en-US" altLang="en-US" sz="2400" dirty="0"/>
              <a:t>as a result of examination FGM has been visually identified. </a:t>
            </a:r>
          </a:p>
          <a:p>
            <a:pPr lvl="1">
              <a:buFont typeface="Courier New" panose="02070309020205020404" pitchFamily="49" charset="0"/>
              <a:buChar char="o"/>
            </a:pPr>
            <a:r>
              <a:rPr lang="en-US" altLang="en-US" sz="2400" dirty="0" smtClean="0"/>
              <a:t>they disclose </a:t>
            </a:r>
            <a:r>
              <a:rPr lang="en-US" altLang="en-US" sz="2400" dirty="0"/>
              <a:t>that they </a:t>
            </a:r>
            <a:r>
              <a:rPr lang="en-US" altLang="en-US" sz="2400" dirty="0" smtClean="0"/>
              <a:t>have </a:t>
            </a:r>
            <a:r>
              <a:rPr lang="en-US" altLang="en-US" sz="2400" dirty="0"/>
              <a:t>had FGM</a:t>
            </a:r>
            <a:r>
              <a:rPr lang="en-US" altLang="en-US" sz="2400" dirty="0" smtClean="0"/>
              <a:t>.</a:t>
            </a:r>
          </a:p>
          <a:p>
            <a:pPr>
              <a:buFont typeface="Wingdings" panose="05000000000000000000" pitchFamily="2" charset="2"/>
              <a:buChar char="Ø"/>
            </a:pPr>
            <a:r>
              <a:rPr lang="en-GB" sz="2400" dirty="0" smtClean="0"/>
              <a:t>“You are not required to ‘verify’ that FGM has occurred in order for the duty to apply and a report to be made”. </a:t>
            </a:r>
            <a:endParaRPr lang="en-US" altLang="en-US" sz="2400" dirty="0" smtClean="0"/>
          </a:p>
          <a:p>
            <a:pPr>
              <a:buFont typeface="Wingdings" panose="05000000000000000000" pitchFamily="2" charset="2"/>
              <a:buChar char="Ø"/>
            </a:pPr>
            <a:r>
              <a:rPr lang="en-GB" sz="2400" dirty="0" smtClean="0"/>
              <a:t>The </a:t>
            </a:r>
            <a:r>
              <a:rPr lang="en-GB" sz="2400" dirty="0"/>
              <a:t>duty is personal; i.e. the professional who identifies </a:t>
            </a:r>
            <a:r>
              <a:rPr lang="en-GB" sz="2400" dirty="0" smtClean="0"/>
              <a:t>FGM/receives </a:t>
            </a:r>
            <a:r>
              <a:rPr lang="en-GB" sz="2400" dirty="0"/>
              <a:t>the disclosure must make the report </a:t>
            </a:r>
            <a:r>
              <a:rPr lang="en-GB" sz="2400" u="sng" dirty="0"/>
              <a:t>it cannot be transferred</a:t>
            </a:r>
            <a:r>
              <a:rPr lang="en-GB" sz="2400" u="sng" dirty="0" smtClean="0"/>
              <a:t>.</a:t>
            </a:r>
            <a:endParaRPr lang="en-US" altLang="en-US" sz="2400" u="sng" dirty="0"/>
          </a:p>
          <a:p>
            <a:endParaRPr lang="en-GB" dirty="0"/>
          </a:p>
        </p:txBody>
      </p:sp>
    </p:spTree>
    <p:extLst>
      <p:ext uri="{BB962C8B-B14F-4D97-AF65-F5344CB8AC3E}">
        <p14:creationId xmlns:p14="http://schemas.microsoft.com/office/powerpoint/2010/main" val="145195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Mandatory reporting does not apply to:</a:t>
            </a:r>
            <a:endParaRPr lang="en-GB" dirty="0"/>
          </a:p>
        </p:txBody>
      </p:sp>
      <p:sp>
        <p:nvSpPr>
          <p:cNvPr id="3" name="Content Placeholder 2"/>
          <p:cNvSpPr>
            <a:spLocks noGrp="1"/>
          </p:cNvSpPr>
          <p:nvPr>
            <p:ph idx="1"/>
          </p:nvPr>
        </p:nvSpPr>
        <p:spPr>
          <a:xfrm>
            <a:off x="677334" y="1719718"/>
            <a:ext cx="8596668" cy="3880773"/>
          </a:xfrm>
        </p:spPr>
        <p:txBody>
          <a:bodyPr>
            <a:noAutofit/>
          </a:bodyPr>
          <a:lstStyle/>
          <a:p>
            <a:r>
              <a:rPr lang="en-GB" sz="2400" dirty="0" smtClean="0"/>
              <a:t>An adult </a:t>
            </a:r>
            <a:r>
              <a:rPr lang="en-GB" sz="2400" dirty="0"/>
              <a:t>woman (</a:t>
            </a:r>
            <a:r>
              <a:rPr lang="en-GB" sz="2400" dirty="0" smtClean="0"/>
              <a:t>18+) discloses that she has </a:t>
            </a:r>
            <a:r>
              <a:rPr lang="en-GB" sz="2400" dirty="0"/>
              <a:t>had FGM</a:t>
            </a:r>
          </a:p>
          <a:p>
            <a:r>
              <a:rPr lang="en-GB" sz="2400" dirty="0" smtClean="0"/>
              <a:t>Parent/guardian </a:t>
            </a:r>
            <a:r>
              <a:rPr lang="en-GB" sz="2400" dirty="0"/>
              <a:t>discloses that </a:t>
            </a:r>
            <a:r>
              <a:rPr lang="en-GB" sz="2400" dirty="0" smtClean="0"/>
              <a:t>her child </a:t>
            </a:r>
            <a:r>
              <a:rPr lang="en-GB" sz="2400" dirty="0"/>
              <a:t>has had FGM</a:t>
            </a:r>
          </a:p>
          <a:p>
            <a:r>
              <a:rPr lang="en-GB" sz="2400" dirty="0" smtClean="0"/>
              <a:t>You </a:t>
            </a:r>
            <a:r>
              <a:rPr lang="en-GB" sz="2400" dirty="0"/>
              <a:t>believe a girl is at risk of FGM</a:t>
            </a:r>
          </a:p>
          <a:p>
            <a:r>
              <a:rPr lang="en-GB" sz="2400" dirty="0" smtClean="0"/>
              <a:t>You </a:t>
            </a:r>
            <a:r>
              <a:rPr lang="en-GB" sz="2400" dirty="0"/>
              <a:t>think a girl might have had FGM but she has </a:t>
            </a:r>
            <a:r>
              <a:rPr lang="en-GB" sz="2400" dirty="0" smtClean="0"/>
              <a:t>not disclosed</a:t>
            </a:r>
            <a:r>
              <a:rPr lang="en-GB" sz="2400" dirty="0"/>
              <a:t>, and you have not seen any </a:t>
            </a:r>
            <a:r>
              <a:rPr lang="en-GB" sz="2400" dirty="0" smtClean="0"/>
              <a:t>signs/symptoms</a:t>
            </a:r>
          </a:p>
          <a:p>
            <a:r>
              <a:rPr lang="en-GB" sz="2400" dirty="0" smtClean="0"/>
              <a:t>If you </a:t>
            </a:r>
            <a:r>
              <a:rPr lang="en-GB" sz="2400" b="1" u="sng" dirty="0" smtClean="0"/>
              <a:t>know</a:t>
            </a:r>
            <a:r>
              <a:rPr lang="en-GB" sz="2400" dirty="0" smtClean="0"/>
              <a:t> it has already been reported by a regulated professional in your organisation. </a:t>
            </a:r>
            <a:endParaRPr lang="en-GB" sz="2400" u="sng" dirty="0"/>
          </a:p>
          <a:p>
            <a:pPr marL="0" indent="0">
              <a:buNone/>
            </a:pPr>
            <a:r>
              <a:rPr lang="en-GB" sz="2400" b="1" dirty="0"/>
              <a:t>IN THESE CASES YOU NEED TO FOLLOW LOCAL </a:t>
            </a:r>
            <a:r>
              <a:rPr lang="en-GB" sz="2400" b="1" dirty="0" smtClean="0"/>
              <a:t>SAFEGUARDING PROCEDURES</a:t>
            </a:r>
            <a:endParaRPr lang="en-GB" sz="2400" dirty="0"/>
          </a:p>
        </p:txBody>
      </p:sp>
    </p:spTree>
    <p:extLst>
      <p:ext uri="{BB962C8B-B14F-4D97-AF65-F5344CB8AC3E}">
        <p14:creationId xmlns:p14="http://schemas.microsoft.com/office/powerpoint/2010/main" val="1730388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What is a verbal disclosure under Section </a:t>
            </a:r>
            <a:r>
              <a:rPr lang="en-GB" dirty="0"/>
              <a:t>5B of the FGM Act </a:t>
            </a:r>
            <a:r>
              <a:rPr lang="en-GB" dirty="0" smtClean="0"/>
              <a:t>2003</a:t>
            </a:r>
            <a:r>
              <a:rPr lang="en-GB" dirty="0"/>
              <a:t>?</a:t>
            </a:r>
          </a:p>
        </p:txBody>
      </p:sp>
      <p:sp>
        <p:nvSpPr>
          <p:cNvPr id="3" name="Content Placeholder 2"/>
          <p:cNvSpPr>
            <a:spLocks noGrp="1"/>
          </p:cNvSpPr>
          <p:nvPr>
            <p:ph idx="1"/>
          </p:nvPr>
        </p:nvSpPr>
        <p:spPr/>
        <p:txBody>
          <a:bodyPr>
            <a:normAutofit/>
          </a:bodyPr>
          <a:lstStyle/>
          <a:p>
            <a:pPr marL="0" indent="0">
              <a:buNone/>
            </a:pPr>
            <a:r>
              <a:rPr lang="en-GB" sz="2400" b="1" dirty="0" smtClean="0"/>
              <a:t>“A </a:t>
            </a:r>
            <a:r>
              <a:rPr lang="en-GB" sz="2400" dirty="0" smtClean="0"/>
              <a:t>girl </a:t>
            </a:r>
            <a:r>
              <a:rPr lang="en-GB" sz="2400" dirty="0"/>
              <a:t>under 18 discloses that she has </a:t>
            </a:r>
            <a:r>
              <a:rPr lang="en-GB" sz="2400" dirty="0" smtClean="0"/>
              <a:t>undergone FGM using </a:t>
            </a:r>
            <a:r>
              <a:rPr lang="en-GB" sz="2400" dirty="0"/>
              <a:t>all accepted </a:t>
            </a:r>
            <a:r>
              <a:rPr lang="en-GB" sz="2400" dirty="0" smtClean="0"/>
              <a:t>terminology”. </a:t>
            </a:r>
          </a:p>
          <a:p>
            <a:pPr marL="0" indent="0">
              <a:buNone/>
            </a:pPr>
            <a:endParaRPr lang="en-GB" sz="2400" dirty="0"/>
          </a:p>
          <a:p>
            <a:pPr marL="0" indent="0">
              <a:buNone/>
            </a:pPr>
            <a:r>
              <a:rPr lang="en-GB" sz="2400" dirty="0" smtClean="0"/>
              <a:t>Implications are that you need to know the local terms she might use.</a:t>
            </a:r>
            <a:endParaRPr lang="en-GB" sz="2400" dirty="0"/>
          </a:p>
        </p:txBody>
      </p:sp>
    </p:spTree>
    <p:extLst>
      <p:ext uri="{BB962C8B-B14F-4D97-AF65-F5344CB8AC3E}">
        <p14:creationId xmlns:p14="http://schemas.microsoft.com/office/powerpoint/2010/main" val="8626020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Local terms for FGM</a:t>
            </a:r>
            <a:endParaRPr lang="en-GB" dirty="0"/>
          </a:p>
        </p:txBody>
      </p:sp>
      <p:pic>
        <p:nvPicPr>
          <p:cNvPr id="4" name="Content Placeholder 3" descr="Traditional and local terms for FGM.PDF -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082" y="2160588"/>
            <a:ext cx="7209873" cy="3881437"/>
          </a:xfrm>
        </p:spPr>
      </p:pic>
    </p:spTree>
    <p:extLst>
      <p:ext uri="{BB962C8B-B14F-4D97-AF65-F5344CB8AC3E}">
        <p14:creationId xmlns:p14="http://schemas.microsoft.com/office/powerpoint/2010/main" val="2191354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Local terms for FGM</a:t>
            </a:r>
            <a:endParaRPr lang="en-GB" dirty="0"/>
          </a:p>
        </p:txBody>
      </p:sp>
      <p:pic>
        <p:nvPicPr>
          <p:cNvPr id="4" name="Content Placeholder 3" descr="Traditional and local terms for FGM.PDF -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082" y="2160588"/>
            <a:ext cx="7209873" cy="3881437"/>
          </a:xfrm>
        </p:spPr>
      </p:pic>
    </p:spTree>
    <p:extLst>
      <p:ext uri="{BB962C8B-B14F-4D97-AF65-F5344CB8AC3E}">
        <p14:creationId xmlns:p14="http://schemas.microsoft.com/office/powerpoint/2010/main" val="4290688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When to Report?</a:t>
            </a:r>
            <a:endParaRPr lang="en-GB" dirty="0"/>
          </a:p>
        </p:txBody>
      </p:sp>
      <p:sp>
        <p:nvSpPr>
          <p:cNvPr id="3" name="Content Placeholder 2"/>
          <p:cNvSpPr>
            <a:spLocks noGrp="1"/>
          </p:cNvSpPr>
          <p:nvPr>
            <p:ph idx="1"/>
          </p:nvPr>
        </p:nvSpPr>
        <p:spPr>
          <a:xfrm>
            <a:off x="677334" y="1687061"/>
            <a:ext cx="8596668" cy="3880773"/>
          </a:xfrm>
        </p:spPr>
        <p:txBody>
          <a:bodyPr>
            <a:normAutofit/>
          </a:bodyPr>
          <a:lstStyle/>
          <a:p>
            <a:r>
              <a:rPr lang="en-GB" sz="2400" dirty="0" smtClean="0"/>
              <a:t>Statutory guidance states “as soon as possible and in any event by the end of the next working day.</a:t>
            </a:r>
          </a:p>
          <a:p>
            <a:r>
              <a:rPr lang="en-GB" sz="2400" dirty="0"/>
              <a:t>FGM Act 2003 </a:t>
            </a:r>
            <a:r>
              <a:rPr lang="en-GB" sz="2400" dirty="0" smtClean="0"/>
              <a:t>allows for reporting up to one month afterwards in “exceptional cases”, in this case a record of the reasons will need to be kept.</a:t>
            </a:r>
            <a:endParaRPr lang="en-GB" sz="2400" dirty="0"/>
          </a:p>
          <a:p>
            <a:r>
              <a:rPr lang="en-GB" sz="2400" dirty="0" smtClean="0"/>
              <a:t>May not always be possible to seek management advice before reporting.</a:t>
            </a:r>
          </a:p>
          <a:p>
            <a:r>
              <a:rPr lang="en-GB" sz="2400" dirty="0" smtClean="0"/>
              <a:t>The duty is personal it </a:t>
            </a:r>
            <a:r>
              <a:rPr lang="en-GB" sz="2400" u="sng" dirty="0" smtClean="0"/>
              <a:t>cannot</a:t>
            </a:r>
            <a:r>
              <a:rPr lang="en-GB" sz="2400" dirty="0" smtClean="0"/>
              <a:t> be delegated, or taken up by, another person.</a:t>
            </a:r>
            <a:endParaRPr lang="en-GB" sz="2400" dirty="0"/>
          </a:p>
        </p:txBody>
      </p:sp>
    </p:spTree>
    <p:extLst>
      <p:ext uri="{BB962C8B-B14F-4D97-AF65-F5344CB8AC3E}">
        <p14:creationId xmlns:p14="http://schemas.microsoft.com/office/powerpoint/2010/main" val="1546866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FGM/FC/FGC</a:t>
            </a:r>
            <a:endParaRPr lang="en-GB" dirty="0"/>
          </a:p>
        </p:txBody>
      </p:sp>
      <p:sp>
        <p:nvSpPr>
          <p:cNvPr id="3" name="Content Placeholder 2"/>
          <p:cNvSpPr>
            <a:spLocks noGrp="1"/>
          </p:cNvSpPr>
          <p:nvPr>
            <p:ph idx="1"/>
          </p:nvPr>
        </p:nvSpPr>
        <p:spPr/>
        <p:txBody>
          <a:bodyPr>
            <a:normAutofit/>
          </a:bodyPr>
          <a:lstStyle/>
          <a:p>
            <a:r>
              <a:rPr lang="en-GB" sz="2400" dirty="0" smtClean="0"/>
              <a:t>Female Genital Mutilation: term used to make it clear that it is a very damaging violation of human rights.</a:t>
            </a:r>
          </a:p>
          <a:p>
            <a:r>
              <a:rPr lang="en-GB" sz="2400" dirty="0" smtClean="0"/>
              <a:t>Female Circumcision: term often used in practising countries felt to be misleading as it suggests a similarity to the much less damaging male circumcision.</a:t>
            </a:r>
          </a:p>
          <a:p>
            <a:r>
              <a:rPr lang="en-GB" sz="2400" dirty="0" smtClean="0"/>
              <a:t>Female Genital Cutting: term used by some who feel that the word “mutilation” stigmatises practising communities and/or survivors.</a:t>
            </a:r>
            <a:endParaRPr lang="en-GB" sz="2400" dirty="0"/>
          </a:p>
        </p:txBody>
      </p:sp>
    </p:spTree>
    <p:extLst>
      <p:ext uri="{BB962C8B-B14F-4D97-AF65-F5344CB8AC3E}">
        <p14:creationId xmlns:p14="http://schemas.microsoft.com/office/powerpoint/2010/main" val="1838055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How to Report to?</a:t>
            </a:r>
            <a:endParaRPr lang="en-GB" dirty="0"/>
          </a:p>
        </p:txBody>
      </p:sp>
      <p:sp>
        <p:nvSpPr>
          <p:cNvPr id="3" name="Content Placeholder 2"/>
          <p:cNvSpPr>
            <a:spLocks noGrp="1"/>
          </p:cNvSpPr>
          <p:nvPr>
            <p:ph idx="1"/>
          </p:nvPr>
        </p:nvSpPr>
        <p:spPr/>
        <p:txBody>
          <a:bodyPr>
            <a:normAutofit/>
          </a:bodyPr>
          <a:lstStyle/>
          <a:p>
            <a:r>
              <a:rPr lang="en-GB" sz="2400" dirty="0" smtClean="0"/>
              <a:t>By phoning the Police on 101</a:t>
            </a:r>
          </a:p>
          <a:p>
            <a:r>
              <a:rPr lang="en-GB" sz="2400" dirty="0" smtClean="0"/>
              <a:t>Making a full and detailed record on the IT system</a:t>
            </a:r>
          </a:p>
          <a:p>
            <a:r>
              <a:rPr lang="en-GB" sz="2400" dirty="0" smtClean="0"/>
              <a:t>Alerting your senior manager and safeguarding lead officer.</a:t>
            </a:r>
            <a:endParaRPr lang="en-GB" sz="2400" dirty="0"/>
          </a:p>
        </p:txBody>
      </p:sp>
    </p:spTree>
    <p:extLst>
      <p:ext uri="{BB962C8B-B14F-4D97-AF65-F5344CB8AC3E}">
        <p14:creationId xmlns:p14="http://schemas.microsoft.com/office/powerpoint/2010/main" val="14644808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When you phone 101 be prepared to..</a:t>
            </a:r>
            <a:endParaRPr lang="en-GB" dirty="0"/>
          </a:p>
        </p:txBody>
      </p:sp>
      <p:sp>
        <p:nvSpPr>
          <p:cNvPr id="3" name="Content Placeholder 2"/>
          <p:cNvSpPr>
            <a:spLocks noGrp="1"/>
          </p:cNvSpPr>
          <p:nvPr>
            <p:ph idx="1"/>
          </p:nvPr>
        </p:nvSpPr>
        <p:spPr/>
        <p:txBody>
          <a:bodyPr>
            <a:normAutofit fontScale="47500" lnSpcReduction="20000"/>
          </a:bodyPr>
          <a:lstStyle/>
          <a:p>
            <a:r>
              <a:rPr lang="en-GB" sz="4800" dirty="0" smtClean="0"/>
              <a:t>Explain that </a:t>
            </a:r>
            <a:r>
              <a:rPr lang="en-GB" sz="4800" dirty="0"/>
              <a:t>you are making a report under the FGM mandatory reporting duty </a:t>
            </a:r>
          </a:p>
          <a:p>
            <a:r>
              <a:rPr lang="en-GB" sz="4800" dirty="0" smtClean="0"/>
              <a:t>Provide your name, contact details, </a:t>
            </a:r>
            <a:r>
              <a:rPr lang="en-GB" sz="4800" dirty="0"/>
              <a:t>times when you will be available to be called </a:t>
            </a:r>
            <a:r>
              <a:rPr lang="en-GB" sz="4800" dirty="0" smtClean="0"/>
              <a:t>back, your role and place </a:t>
            </a:r>
            <a:r>
              <a:rPr lang="en-GB" sz="4800" dirty="0"/>
              <a:t>of </a:t>
            </a:r>
            <a:r>
              <a:rPr lang="en-GB" sz="4800" dirty="0" smtClean="0"/>
              <a:t>work</a:t>
            </a:r>
          </a:p>
          <a:p>
            <a:r>
              <a:rPr lang="en-GB" sz="4800" dirty="0" smtClean="0"/>
              <a:t>Provide details </a:t>
            </a:r>
            <a:r>
              <a:rPr lang="en-GB" sz="4800" dirty="0"/>
              <a:t>of your organisation’s designated safeguarding </a:t>
            </a:r>
            <a:r>
              <a:rPr lang="en-GB" sz="4800" dirty="0" smtClean="0"/>
              <a:t>lead (Name, contact </a:t>
            </a:r>
            <a:r>
              <a:rPr lang="en-GB" sz="4800" dirty="0"/>
              <a:t>details (work telephone number and e-mail address) </a:t>
            </a:r>
            <a:r>
              <a:rPr lang="en-GB" sz="4800" dirty="0" smtClean="0"/>
              <a:t>and place </a:t>
            </a:r>
            <a:r>
              <a:rPr lang="en-GB" sz="4800" dirty="0"/>
              <a:t>of </a:t>
            </a:r>
            <a:r>
              <a:rPr lang="en-GB" sz="4800" dirty="0" smtClean="0"/>
              <a:t>work</a:t>
            </a:r>
          </a:p>
          <a:p>
            <a:r>
              <a:rPr lang="en-GB" sz="4800" dirty="0" smtClean="0"/>
              <a:t>Provide the </a:t>
            </a:r>
            <a:r>
              <a:rPr lang="en-GB" sz="4800" dirty="0"/>
              <a:t>girl’s </a:t>
            </a:r>
            <a:r>
              <a:rPr lang="en-GB" sz="4800" dirty="0" smtClean="0"/>
              <a:t>details (name, age/date </a:t>
            </a:r>
            <a:r>
              <a:rPr lang="en-GB" sz="4800" dirty="0"/>
              <a:t>of </a:t>
            </a:r>
            <a:r>
              <a:rPr lang="en-GB" sz="4800" dirty="0" smtClean="0"/>
              <a:t>birth, address)</a:t>
            </a:r>
          </a:p>
          <a:p>
            <a:r>
              <a:rPr lang="en-GB" sz="4800" dirty="0" smtClean="0"/>
              <a:t>Confirm </a:t>
            </a:r>
            <a:r>
              <a:rPr lang="en-GB" sz="4800" dirty="0"/>
              <a:t>that you have undertaken, or will undertake, safeguarding actions, as required by </a:t>
            </a:r>
            <a:r>
              <a:rPr lang="en-GB" sz="4800" dirty="0" smtClean="0"/>
              <a:t>the All Wales Procedures. </a:t>
            </a:r>
            <a:endParaRPr lang="en-GB" sz="4800" dirty="0"/>
          </a:p>
          <a:p>
            <a:endParaRPr lang="en-GB" dirty="0"/>
          </a:p>
        </p:txBody>
      </p:sp>
    </p:spTree>
    <p:extLst>
      <p:ext uri="{BB962C8B-B14F-4D97-AF65-F5344CB8AC3E}">
        <p14:creationId xmlns:p14="http://schemas.microsoft.com/office/powerpoint/2010/main" val="2897436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Failure to Report</a:t>
            </a:r>
            <a:endParaRPr lang="en-GB" dirty="0"/>
          </a:p>
        </p:txBody>
      </p:sp>
      <p:sp>
        <p:nvSpPr>
          <p:cNvPr id="3" name="Content Placeholder 2"/>
          <p:cNvSpPr>
            <a:spLocks noGrp="1"/>
          </p:cNvSpPr>
          <p:nvPr>
            <p:ph idx="1"/>
          </p:nvPr>
        </p:nvSpPr>
        <p:spPr>
          <a:xfrm>
            <a:off x="677334" y="1670731"/>
            <a:ext cx="8596668" cy="3880773"/>
          </a:xfrm>
        </p:spPr>
        <p:txBody>
          <a:bodyPr>
            <a:normAutofit/>
          </a:bodyPr>
          <a:lstStyle/>
          <a:p>
            <a:r>
              <a:rPr lang="en-GB" sz="2400" dirty="0"/>
              <a:t>It’s been the law since Oct 2015.</a:t>
            </a:r>
          </a:p>
          <a:p>
            <a:r>
              <a:rPr lang="en-GB" sz="2400" dirty="0" smtClean="0"/>
              <a:t>Failure </a:t>
            </a:r>
            <a:r>
              <a:rPr lang="en-GB" sz="2400" dirty="0"/>
              <a:t>to comply may be considered through existing Fitness to </a:t>
            </a:r>
            <a:r>
              <a:rPr lang="en-GB" sz="2400" dirty="0" smtClean="0"/>
              <a:t>Practise proceedings </a:t>
            </a:r>
            <a:r>
              <a:rPr lang="en-GB" sz="2400" dirty="0"/>
              <a:t>with your regulator</a:t>
            </a:r>
          </a:p>
          <a:p>
            <a:r>
              <a:rPr lang="en-GB" sz="2400" dirty="0" smtClean="0"/>
              <a:t>Regulators </a:t>
            </a:r>
            <a:r>
              <a:rPr lang="en-GB" sz="2400" dirty="0"/>
              <a:t>will, as with all other matters, consider professionals </a:t>
            </a:r>
            <a:r>
              <a:rPr lang="en-GB" sz="2400" dirty="0" smtClean="0"/>
              <a:t>ability currently </a:t>
            </a:r>
            <a:r>
              <a:rPr lang="en-GB" sz="2400" dirty="0"/>
              <a:t>to practise safely and take into account the circumstances of </a:t>
            </a:r>
            <a:r>
              <a:rPr lang="en-GB" sz="2400" dirty="0" smtClean="0"/>
              <a:t>the case.</a:t>
            </a:r>
          </a:p>
          <a:p>
            <a:r>
              <a:rPr lang="en-GB" sz="2400" dirty="0" smtClean="0"/>
              <a:t>Implications are serious for you, may be even more serious for other children in the family.</a:t>
            </a:r>
          </a:p>
          <a:p>
            <a:pPr marL="0" indent="0">
              <a:buNone/>
            </a:pPr>
            <a:endParaRPr lang="en-GB" sz="2400" dirty="0"/>
          </a:p>
        </p:txBody>
      </p:sp>
    </p:spTree>
    <p:extLst>
      <p:ext uri="{BB962C8B-B14F-4D97-AF65-F5344CB8AC3E}">
        <p14:creationId xmlns:p14="http://schemas.microsoft.com/office/powerpoint/2010/main" val="40718966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Practice Issues: Informing Parents? </a:t>
            </a:r>
            <a:endParaRPr lang="en-GB" dirty="0"/>
          </a:p>
        </p:txBody>
      </p:sp>
      <p:sp>
        <p:nvSpPr>
          <p:cNvPr id="3" name="Content Placeholder 2"/>
          <p:cNvSpPr>
            <a:spLocks noGrp="1"/>
          </p:cNvSpPr>
          <p:nvPr>
            <p:ph idx="1"/>
          </p:nvPr>
        </p:nvSpPr>
        <p:spPr>
          <a:xfrm>
            <a:off x="677334" y="1289957"/>
            <a:ext cx="8596668" cy="4751405"/>
          </a:xfrm>
        </p:spPr>
        <p:txBody>
          <a:bodyPr>
            <a:noAutofit/>
          </a:bodyPr>
          <a:lstStyle/>
          <a:p>
            <a:r>
              <a:rPr lang="en-GB" sz="2400" dirty="0" smtClean="0"/>
              <a:t>“In </a:t>
            </a:r>
            <a:r>
              <a:rPr lang="en-GB" sz="2400" dirty="0"/>
              <a:t>line with safeguarding best practice, you should contact the girl and/or her parents or guardians as appropriate to explain the report, why it is being made, and what it means. Wherever possible, you should have this discussion in advance of/in parallel to the report being made. Advice and support on how to talk to girls and parents/guardians about FGM is available in the multi-agency guidance on FGM. </a:t>
            </a:r>
          </a:p>
          <a:p>
            <a:r>
              <a:rPr lang="en-GB" sz="2400" dirty="0"/>
              <a:t>However, if you believe that telling the child/parents about the report may result in a risk of serious harm to the child or anyone else, or of the family fleeing the country, you should not discuss </a:t>
            </a:r>
            <a:r>
              <a:rPr lang="en-GB" sz="2400" dirty="0" smtClean="0"/>
              <a:t>it”.  </a:t>
            </a:r>
            <a:endParaRPr lang="en-GB" sz="2400" dirty="0"/>
          </a:p>
        </p:txBody>
      </p:sp>
    </p:spTree>
    <p:extLst>
      <p:ext uri="{BB962C8B-B14F-4D97-AF65-F5344CB8AC3E}">
        <p14:creationId xmlns:p14="http://schemas.microsoft.com/office/powerpoint/2010/main" val="38710589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Practice Issues:</a:t>
            </a:r>
            <a:br>
              <a:rPr lang="en-GB" dirty="0" smtClean="0"/>
            </a:br>
            <a:r>
              <a:rPr lang="en-GB" dirty="0" smtClean="0"/>
              <a:t>Reporting FGM and trust of young person</a:t>
            </a:r>
            <a:endParaRPr lang="en-GB" dirty="0"/>
          </a:p>
        </p:txBody>
      </p:sp>
      <p:sp>
        <p:nvSpPr>
          <p:cNvPr id="3" name="Content Placeholder 2"/>
          <p:cNvSpPr>
            <a:spLocks noGrp="1"/>
          </p:cNvSpPr>
          <p:nvPr>
            <p:ph idx="1"/>
          </p:nvPr>
        </p:nvSpPr>
        <p:spPr>
          <a:xfrm>
            <a:off x="677334" y="1930400"/>
            <a:ext cx="8596668" cy="4424833"/>
          </a:xfrm>
        </p:spPr>
        <p:txBody>
          <a:bodyPr>
            <a:noAutofit/>
          </a:bodyPr>
          <a:lstStyle/>
          <a:p>
            <a:pPr marL="0" indent="0">
              <a:buNone/>
            </a:pPr>
            <a:r>
              <a:rPr lang="en-GB" sz="2400" b="1" dirty="0" smtClean="0"/>
              <a:t>Statutory guidance says: </a:t>
            </a:r>
            <a:endParaRPr lang="en-GB" sz="2400" dirty="0"/>
          </a:p>
          <a:p>
            <a:pPr marL="0" indent="0">
              <a:buNone/>
            </a:pPr>
            <a:r>
              <a:rPr lang="en-GB" sz="2400" dirty="0" smtClean="0"/>
              <a:t>“The </a:t>
            </a:r>
            <a:r>
              <a:rPr lang="en-GB" sz="2400" dirty="0"/>
              <a:t>FGM mandatory reporting duty is a legal duty provided for in the FGM Act 2003 (as amended by the Serious Crime Act 2015). If the duty applies to you and you identify a relevant case, you are legally required to make a report to the </a:t>
            </a:r>
            <a:r>
              <a:rPr lang="en-GB" sz="2400" dirty="0" smtClean="0"/>
              <a:t>police. </a:t>
            </a:r>
            <a:endParaRPr lang="en-GB" sz="2400" dirty="0"/>
          </a:p>
          <a:p>
            <a:pPr marL="0" indent="0">
              <a:buNone/>
            </a:pPr>
            <a:r>
              <a:rPr lang="en-GB" sz="2400" dirty="0" smtClean="0"/>
              <a:t>There </a:t>
            </a:r>
            <a:r>
              <a:rPr lang="en-GB" sz="2400" dirty="0"/>
              <a:t>may be situations where this is difficult, but you are advised to be open and honest, in line with best practice on information sharing and </a:t>
            </a:r>
            <a:r>
              <a:rPr lang="en-GB" sz="2400" dirty="0" smtClean="0"/>
              <a:t>safeguarding”. </a:t>
            </a:r>
            <a:endParaRPr lang="en-GB" sz="2400" dirty="0"/>
          </a:p>
        </p:txBody>
      </p:sp>
    </p:spTree>
    <p:extLst>
      <p:ext uri="{BB962C8B-B14F-4D97-AF65-F5344CB8AC3E}">
        <p14:creationId xmlns:p14="http://schemas.microsoft.com/office/powerpoint/2010/main" val="17328613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Practice Issues: Cultural Barriers:</a:t>
            </a:r>
            <a:endParaRPr lang="en-GB" dirty="0"/>
          </a:p>
        </p:txBody>
      </p:sp>
      <p:sp>
        <p:nvSpPr>
          <p:cNvPr id="3" name="Content Placeholder 2"/>
          <p:cNvSpPr>
            <a:spLocks noGrp="1"/>
          </p:cNvSpPr>
          <p:nvPr>
            <p:ph idx="1"/>
          </p:nvPr>
        </p:nvSpPr>
        <p:spPr>
          <a:xfrm>
            <a:off x="677334" y="1747158"/>
            <a:ext cx="8596668" cy="4653433"/>
          </a:xfrm>
        </p:spPr>
        <p:txBody>
          <a:bodyPr>
            <a:normAutofit/>
          </a:bodyPr>
          <a:lstStyle/>
          <a:p>
            <a:pPr marL="0" indent="0">
              <a:buNone/>
            </a:pPr>
            <a:r>
              <a:rPr lang="en-GB" sz="2400" dirty="0"/>
              <a:t>People from countries where FGM is widely practiced:</a:t>
            </a:r>
          </a:p>
          <a:p>
            <a:r>
              <a:rPr lang="en-GB" sz="2400" dirty="0" smtClean="0"/>
              <a:t>may be “fearful</a:t>
            </a:r>
            <a:r>
              <a:rPr lang="en-GB" sz="2400" dirty="0"/>
              <a:t>” </a:t>
            </a:r>
            <a:r>
              <a:rPr lang="en-GB" sz="2400" dirty="0" smtClean="0"/>
              <a:t>of authorities (for good reason).</a:t>
            </a:r>
            <a:endParaRPr lang="en-GB" sz="2400" dirty="0"/>
          </a:p>
          <a:p>
            <a:r>
              <a:rPr lang="en-GB" sz="2400" dirty="0" smtClean="0"/>
              <a:t>may not see FGM as abuse.</a:t>
            </a:r>
            <a:endParaRPr lang="en-GB" sz="2400" dirty="0"/>
          </a:p>
          <a:p>
            <a:r>
              <a:rPr lang="en-GB" sz="2400" dirty="0" smtClean="0"/>
              <a:t>may not understand </a:t>
            </a:r>
            <a:r>
              <a:rPr lang="en-GB" sz="2400" dirty="0"/>
              <a:t>the concept of “safeguarding” (SAWN, 2015</a:t>
            </a:r>
            <a:r>
              <a:rPr lang="en-GB" sz="2400" dirty="0" smtClean="0"/>
              <a:t>).</a:t>
            </a:r>
            <a:endParaRPr lang="en-GB" sz="2400" dirty="0"/>
          </a:p>
          <a:p>
            <a:r>
              <a:rPr lang="en-GB" sz="2400" dirty="0" smtClean="0"/>
              <a:t>may not know it </a:t>
            </a:r>
            <a:r>
              <a:rPr lang="en-GB" sz="2400" dirty="0"/>
              <a:t>is </a:t>
            </a:r>
            <a:r>
              <a:rPr lang="en-GB" sz="2400" dirty="0" smtClean="0"/>
              <a:t>unlawful.</a:t>
            </a:r>
            <a:endParaRPr lang="en-GB" sz="2400" dirty="0"/>
          </a:p>
          <a:p>
            <a:pPr marL="0" indent="0">
              <a:buNone/>
            </a:pPr>
            <a:r>
              <a:rPr lang="en-GB" sz="2400" dirty="0" smtClean="0"/>
              <a:t>Women </a:t>
            </a:r>
            <a:r>
              <a:rPr lang="en-GB" sz="2400" dirty="0"/>
              <a:t>who </a:t>
            </a:r>
            <a:r>
              <a:rPr lang="en-GB" sz="2400" dirty="0" smtClean="0"/>
              <a:t>may appear to be the perpetrators, are almost inevitably victims themselves.</a:t>
            </a:r>
          </a:p>
        </p:txBody>
      </p:sp>
    </p:spTree>
    <p:extLst>
      <p:ext uri="{BB962C8B-B14F-4D97-AF65-F5344CB8AC3E}">
        <p14:creationId xmlns:p14="http://schemas.microsoft.com/office/powerpoint/2010/main" val="40689050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70089" y="457200"/>
            <a:ext cx="6862216" cy="1243608"/>
          </a:xfrm>
        </p:spPr>
        <p:txBody>
          <a:bodyPr>
            <a:noAutofit/>
          </a:bodyPr>
          <a:lstStyle/>
          <a:p>
            <a:pPr algn="ctr" eaLnBrk="1" hangingPunct="1"/>
            <a:r>
              <a:rPr lang="en-GB" altLang="en-US" dirty="0" smtClean="0">
                <a:latin typeface="+mn-lt"/>
                <a:ea typeface="Tahoma" panose="020B0604030504040204" pitchFamily="34" charset="0"/>
                <a:cs typeface="Tahoma" panose="020B0604030504040204" pitchFamily="34" charset="0"/>
              </a:rPr>
              <a:t>Practice Issues: Signs that FGM may be about to take place.</a:t>
            </a:r>
          </a:p>
        </p:txBody>
      </p:sp>
      <p:sp>
        <p:nvSpPr>
          <p:cNvPr id="39939" name="Rectangle 3"/>
          <p:cNvSpPr>
            <a:spLocks noGrp="1" noChangeArrowheads="1"/>
          </p:cNvSpPr>
          <p:nvPr>
            <p:ph type="body" idx="1"/>
          </p:nvPr>
        </p:nvSpPr>
        <p:spPr/>
        <p:txBody>
          <a:bodyPr>
            <a:noAutofit/>
          </a:bodyPr>
          <a:lstStyle/>
          <a:p>
            <a:pPr eaLnBrk="1" hangingPunct="1"/>
            <a:r>
              <a:rPr lang="en-GB" altLang="en-US" sz="2400" dirty="0">
                <a:ea typeface="Tahoma" panose="020B0604030504040204" pitchFamily="34" charset="0"/>
                <a:cs typeface="Tahoma" panose="020B0604030504040204" pitchFamily="34" charset="0"/>
              </a:rPr>
              <a:t>The family come from a community that is known to practise </a:t>
            </a:r>
            <a:r>
              <a:rPr lang="en-GB" altLang="en-US" sz="2400" dirty="0" smtClean="0">
                <a:ea typeface="Tahoma" panose="020B0604030504040204" pitchFamily="34" charset="0"/>
                <a:cs typeface="Tahoma" panose="020B0604030504040204" pitchFamily="34" charset="0"/>
              </a:rPr>
              <a:t>FGM</a:t>
            </a:r>
            <a:endParaRPr lang="en-GB" altLang="en-US" sz="2400" dirty="0">
              <a:ea typeface="Tahoma" panose="020B0604030504040204" pitchFamily="34" charset="0"/>
              <a:cs typeface="Tahoma" panose="020B0604030504040204" pitchFamily="34" charset="0"/>
            </a:endParaRPr>
          </a:p>
          <a:p>
            <a:pPr eaLnBrk="1" hangingPunct="1"/>
            <a:r>
              <a:rPr lang="en-GB" altLang="en-US" sz="2400" dirty="0">
                <a:ea typeface="Tahoma" panose="020B0604030504040204" pitchFamily="34" charset="0"/>
                <a:cs typeface="Tahoma" panose="020B0604030504040204" pitchFamily="34" charset="0"/>
              </a:rPr>
              <a:t>Parents state they will take the child out of the country for a prolonged </a:t>
            </a:r>
            <a:r>
              <a:rPr lang="en-GB" altLang="en-US" sz="2400" dirty="0" smtClean="0">
                <a:ea typeface="Tahoma" panose="020B0604030504040204" pitchFamily="34" charset="0"/>
                <a:cs typeface="Tahoma" panose="020B0604030504040204" pitchFamily="34" charset="0"/>
              </a:rPr>
              <a:t>period</a:t>
            </a:r>
            <a:endParaRPr lang="en-GB" altLang="en-US" sz="2400" dirty="0">
              <a:ea typeface="Tahoma" panose="020B0604030504040204" pitchFamily="34" charset="0"/>
              <a:cs typeface="Tahoma" panose="020B0604030504040204" pitchFamily="34" charset="0"/>
            </a:endParaRPr>
          </a:p>
          <a:p>
            <a:pPr eaLnBrk="1" hangingPunct="1"/>
            <a:r>
              <a:rPr lang="en-GB" altLang="en-US" sz="2400" dirty="0">
                <a:ea typeface="Tahoma" panose="020B0604030504040204" pitchFamily="34" charset="0"/>
                <a:cs typeface="Tahoma" panose="020B0604030504040204" pitchFamily="34" charset="0"/>
              </a:rPr>
              <a:t>A </a:t>
            </a:r>
            <a:r>
              <a:rPr lang="en-GB" altLang="en-US" sz="2400" dirty="0" smtClean="0">
                <a:ea typeface="Tahoma" panose="020B0604030504040204" pitchFamily="34" charset="0"/>
                <a:cs typeface="Tahoma" panose="020B0604030504040204" pitchFamily="34" charset="0"/>
              </a:rPr>
              <a:t>girl </a:t>
            </a:r>
            <a:r>
              <a:rPr lang="en-GB" altLang="en-US" sz="2400" dirty="0">
                <a:ea typeface="Tahoma" panose="020B0604030504040204" pitchFamily="34" charset="0"/>
                <a:cs typeface="Tahoma" panose="020B0604030504040204" pitchFamily="34" charset="0"/>
              </a:rPr>
              <a:t>may talk about a long holiday to a country where the practice is </a:t>
            </a:r>
            <a:r>
              <a:rPr lang="en-GB" altLang="en-US" sz="2400" dirty="0" smtClean="0">
                <a:ea typeface="Tahoma" panose="020B0604030504040204" pitchFamily="34" charset="0"/>
                <a:cs typeface="Tahoma" panose="020B0604030504040204" pitchFamily="34" charset="0"/>
              </a:rPr>
              <a:t>prevalent</a:t>
            </a:r>
            <a:endParaRPr lang="en-GB" altLang="en-US" sz="2400" dirty="0">
              <a:ea typeface="Tahoma" panose="020B0604030504040204" pitchFamily="34" charset="0"/>
              <a:cs typeface="Tahoma" panose="020B0604030504040204" pitchFamily="34" charset="0"/>
            </a:endParaRPr>
          </a:p>
          <a:p>
            <a:pPr eaLnBrk="1" hangingPunct="1"/>
            <a:r>
              <a:rPr lang="en-GB" altLang="en-US" sz="2400" dirty="0">
                <a:ea typeface="Tahoma" panose="020B0604030504040204" pitchFamily="34" charset="0"/>
                <a:cs typeface="Tahoma" panose="020B0604030504040204" pitchFamily="34" charset="0"/>
              </a:rPr>
              <a:t>A </a:t>
            </a:r>
            <a:r>
              <a:rPr lang="en-GB" altLang="en-US" sz="2400" dirty="0" smtClean="0">
                <a:ea typeface="Tahoma" panose="020B0604030504040204" pitchFamily="34" charset="0"/>
                <a:cs typeface="Tahoma" panose="020B0604030504040204" pitchFamily="34" charset="0"/>
              </a:rPr>
              <a:t>girl </a:t>
            </a:r>
            <a:r>
              <a:rPr lang="en-GB" altLang="en-US" sz="2400" dirty="0">
                <a:ea typeface="Tahoma" panose="020B0604030504040204" pitchFamily="34" charset="0"/>
                <a:cs typeface="Tahoma" panose="020B0604030504040204" pitchFamily="34" charset="0"/>
              </a:rPr>
              <a:t>may confide that she is to have a </a:t>
            </a:r>
            <a:r>
              <a:rPr lang="en-GB" altLang="en-US" sz="2400" dirty="0" smtClean="0">
                <a:ea typeface="Tahoma" panose="020B0604030504040204" pitchFamily="34" charset="0"/>
                <a:cs typeface="Tahoma" panose="020B0604030504040204" pitchFamily="34" charset="0"/>
              </a:rPr>
              <a:t>special ceremony </a:t>
            </a:r>
            <a:r>
              <a:rPr lang="en-GB" altLang="en-US" sz="2400" dirty="0">
                <a:ea typeface="Tahoma" panose="020B0604030504040204" pitchFamily="34" charset="0"/>
                <a:cs typeface="Tahoma" panose="020B0604030504040204" pitchFamily="34" charset="0"/>
              </a:rPr>
              <a:t>or celebration. </a:t>
            </a:r>
          </a:p>
        </p:txBody>
      </p:sp>
    </p:spTree>
    <p:extLst>
      <p:ext uri="{BB962C8B-B14F-4D97-AF65-F5344CB8AC3E}">
        <p14:creationId xmlns:p14="http://schemas.microsoft.com/office/powerpoint/2010/main" val="5140579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70089" y="457200"/>
            <a:ext cx="6862216" cy="1747664"/>
          </a:xfrm>
        </p:spPr>
        <p:txBody>
          <a:bodyPr>
            <a:noAutofit/>
          </a:bodyPr>
          <a:lstStyle/>
          <a:p>
            <a:pPr algn="ctr" eaLnBrk="1" hangingPunct="1"/>
            <a:r>
              <a:rPr lang="en-GB" altLang="en-US" dirty="0" smtClean="0">
                <a:ea typeface="Tahoma" panose="020B0604030504040204" pitchFamily="34" charset="0"/>
                <a:cs typeface="Tahoma" panose="020B0604030504040204" pitchFamily="34" charset="0"/>
              </a:rPr>
              <a:t>Practice Issues: Signs that FGM may have already taken place.</a:t>
            </a:r>
          </a:p>
        </p:txBody>
      </p:sp>
      <p:sp>
        <p:nvSpPr>
          <p:cNvPr id="41987" name="Rectangle 3"/>
          <p:cNvSpPr>
            <a:spLocks noGrp="1" noChangeArrowheads="1"/>
          </p:cNvSpPr>
          <p:nvPr>
            <p:ph type="body" idx="1"/>
          </p:nvPr>
        </p:nvSpPr>
        <p:spPr>
          <a:xfrm>
            <a:off x="1059905" y="2398914"/>
            <a:ext cx="7772400" cy="4251176"/>
          </a:xfrm>
        </p:spPr>
        <p:txBody>
          <a:bodyPr/>
          <a:lstStyle/>
          <a:p>
            <a:pPr eaLnBrk="1" hangingPunct="1">
              <a:lnSpc>
                <a:spcPct val="90000"/>
              </a:lnSpc>
            </a:pPr>
            <a:r>
              <a:rPr lang="en-GB" altLang="en-US" sz="2400" dirty="0"/>
              <a:t>A </a:t>
            </a:r>
            <a:r>
              <a:rPr lang="en-GB" altLang="en-US" sz="2400" dirty="0" smtClean="0"/>
              <a:t>girl </a:t>
            </a:r>
            <a:r>
              <a:rPr lang="en-GB" altLang="en-US" sz="2400" dirty="0"/>
              <a:t>may spend long periods of time away from the classroom during the day with bladder or menstrual </a:t>
            </a:r>
            <a:r>
              <a:rPr lang="en-GB" altLang="en-US" sz="2400" dirty="0" smtClean="0"/>
              <a:t>problems.</a:t>
            </a:r>
            <a:endParaRPr lang="en-GB" altLang="en-US" sz="2400" dirty="0"/>
          </a:p>
          <a:p>
            <a:pPr eaLnBrk="1" hangingPunct="1">
              <a:lnSpc>
                <a:spcPct val="90000"/>
              </a:lnSpc>
            </a:pPr>
            <a:r>
              <a:rPr lang="en-GB" altLang="en-US" sz="2400" dirty="0"/>
              <a:t>Prolonged absences from School plus a noticeable behaviour </a:t>
            </a:r>
            <a:r>
              <a:rPr lang="en-GB" altLang="en-US" sz="2400" dirty="0" smtClean="0"/>
              <a:t>change.</a:t>
            </a:r>
            <a:endParaRPr lang="en-GB" altLang="en-US" sz="2400" dirty="0"/>
          </a:p>
          <a:p>
            <a:pPr eaLnBrk="1" hangingPunct="1">
              <a:lnSpc>
                <a:spcPct val="90000"/>
              </a:lnSpc>
            </a:pPr>
            <a:r>
              <a:rPr lang="en-GB" altLang="en-US" sz="2400" dirty="0" smtClean="0"/>
              <a:t>A girl requiring </a:t>
            </a:r>
            <a:r>
              <a:rPr lang="en-GB" altLang="en-US" sz="2400" dirty="0"/>
              <a:t>to be excused from physical exercise without the support of their GP.</a:t>
            </a:r>
          </a:p>
          <a:p>
            <a:pPr eaLnBrk="1" hangingPunct="1">
              <a:lnSpc>
                <a:spcPct val="90000"/>
              </a:lnSpc>
            </a:pPr>
            <a:endParaRPr lang="en-GB" altLang="en-US" dirty="0" smtClean="0">
              <a:latin typeface="Tahoma" pitchFamily="34" charset="0"/>
            </a:endParaRPr>
          </a:p>
        </p:txBody>
      </p:sp>
    </p:spTree>
    <p:extLst>
      <p:ext uri="{BB962C8B-B14F-4D97-AF65-F5344CB8AC3E}">
        <p14:creationId xmlns:p14="http://schemas.microsoft.com/office/powerpoint/2010/main" val="14143198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Video Clip</a:t>
            </a:r>
            <a:endParaRPr lang="en-GB" dirty="0"/>
          </a:p>
        </p:txBody>
      </p:sp>
      <p:sp>
        <p:nvSpPr>
          <p:cNvPr id="3" name="Content Placeholder 2"/>
          <p:cNvSpPr>
            <a:spLocks noGrp="1"/>
          </p:cNvSpPr>
          <p:nvPr>
            <p:ph idx="1"/>
          </p:nvPr>
        </p:nvSpPr>
        <p:spPr/>
        <p:txBody>
          <a:bodyPr/>
          <a:lstStyle/>
          <a:p>
            <a:r>
              <a:rPr lang="en-GB" altLang="en-US" dirty="0">
                <a:hlinkClick r:id="rId2"/>
              </a:rPr>
              <a:t>https://www.youtube.com/watch?feature=player_embedded&amp;v=kzBNTtR7toE</a:t>
            </a:r>
            <a:endParaRPr lang="en-GB" altLang="en-US" dirty="0"/>
          </a:p>
          <a:p>
            <a:endParaRPr lang="en-GB" dirty="0"/>
          </a:p>
        </p:txBody>
      </p:sp>
    </p:spTree>
    <p:extLst>
      <p:ext uri="{BB962C8B-B14F-4D97-AF65-F5344CB8AC3E}">
        <p14:creationId xmlns:p14="http://schemas.microsoft.com/office/powerpoint/2010/main" val="5611934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Exercise on Mandatory Reporting</a:t>
            </a:r>
            <a:endParaRPr lang="en-GB" dirty="0"/>
          </a:p>
        </p:txBody>
      </p:sp>
      <p:sp>
        <p:nvSpPr>
          <p:cNvPr id="3" name="Content Placeholder 2"/>
          <p:cNvSpPr>
            <a:spLocks noGrp="1"/>
          </p:cNvSpPr>
          <p:nvPr>
            <p:ph idx="1"/>
          </p:nvPr>
        </p:nvSpPr>
        <p:spPr/>
        <p:txBody>
          <a:bodyPr>
            <a:normAutofit/>
          </a:bodyPr>
          <a:lstStyle/>
          <a:p>
            <a:r>
              <a:rPr lang="en-GB" sz="2400" dirty="0" smtClean="0"/>
              <a:t>Hand-out to be completed in groups.</a:t>
            </a:r>
            <a:endParaRPr lang="en-GB" sz="2400" dirty="0"/>
          </a:p>
        </p:txBody>
      </p:sp>
    </p:spTree>
    <p:extLst>
      <p:ext uri="{BB962C8B-B14F-4D97-AF65-F5344CB8AC3E}">
        <p14:creationId xmlns:p14="http://schemas.microsoft.com/office/powerpoint/2010/main" val="3642100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2927350" y="1268413"/>
            <a:ext cx="5976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latin typeface="+mn-lt"/>
            </a:endParaRPr>
          </a:p>
        </p:txBody>
      </p:sp>
      <p:sp>
        <p:nvSpPr>
          <p:cNvPr id="43014" name="Rectangle 6"/>
          <p:cNvSpPr>
            <a:spLocks noChangeArrowheads="1"/>
          </p:cNvSpPr>
          <p:nvPr/>
        </p:nvSpPr>
        <p:spPr bwMode="auto">
          <a:xfrm>
            <a:off x="1919288" y="1484314"/>
            <a:ext cx="8229600" cy="4408487"/>
          </a:xfrm>
          <a:prstGeom prst="rect">
            <a:avLst/>
          </a:prstGeom>
          <a:noFill/>
          <a:ln w="9525">
            <a:noFill/>
            <a:miter lim="800000"/>
            <a:headEnd/>
            <a:tailEnd/>
          </a:ln>
          <a:effectLst/>
        </p:spPr>
        <p:txBody>
          <a:bodyPr/>
          <a:lstStyle/>
          <a:p>
            <a:pPr algn="ctr">
              <a:lnSpc>
                <a:spcPct val="90000"/>
              </a:lnSpc>
              <a:spcBef>
                <a:spcPct val="20000"/>
              </a:spcBef>
              <a:buClr>
                <a:srgbClr val="5E44BC"/>
              </a:buClr>
              <a:defRPr/>
            </a:pPr>
            <a:endParaRPr lang="en-GB" b="1" dirty="0">
              <a:solidFill>
                <a:schemeClr val="accent2"/>
              </a:solidFill>
              <a:effectLst>
                <a:outerShdw blurRad="38100" dist="38100" dir="2700000" algn="tl">
                  <a:srgbClr val="C0C0C0"/>
                </a:outerShdw>
              </a:effectLst>
            </a:endParaRPr>
          </a:p>
          <a:p>
            <a:pPr algn="ctr">
              <a:lnSpc>
                <a:spcPct val="90000"/>
              </a:lnSpc>
              <a:spcBef>
                <a:spcPct val="20000"/>
              </a:spcBef>
              <a:buClr>
                <a:srgbClr val="5E44BC"/>
              </a:buClr>
              <a:defRPr/>
            </a:pPr>
            <a:endParaRPr lang="en-GB" b="1" dirty="0">
              <a:solidFill>
                <a:schemeClr val="accent2"/>
              </a:solidFill>
              <a:effectLst>
                <a:outerShdw blurRad="38100" dist="38100" dir="2700000" algn="tl">
                  <a:srgbClr val="C0C0C0"/>
                </a:outerShdw>
              </a:effectLst>
            </a:endParaRPr>
          </a:p>
          <a:p>
            <a:pPr algn="ctr">
              <a:lnSpc>
                <a:spcPct val="90000"/>
              </a:lnSpc>
              <a:spcBef>
                <a:spcPct val="20000"/>
              </a:spcBef>
              <a:buClr>
                <a:srgbClr val="5E44BC"/>
              </a:buClr>
              <a:defRPr/>
            </a:pPr>
            <a:endParaRPr lang="en-GB" b="1" dirty="0">
              <a:solidFill>
                <a:schemeClr val="accent2"/>
              </a:solidFill>
              <a:effectLst>
                <a:outerShdw blurRad="38100" dist="38100" dir="2700000" algn="tl">
                  <a:srgbClr val="C0C0C0"/>
                </a:outerShdw>
              </a:effectLst>
            </a:endParaRPr>
          </a:p>
        </p:txBody>
      </p:sp>
      <p:pic>
        <p:nvPicPr>
          <p:cNvPr id="9224" name="Picture 8" descr="Pastel Rainbow - double skin">
            <a:hlinkClick r:id="rId3"/>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26010">
            <a:off x="3599987" y="1758543"/>
            <a:ext cx="446405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Rectangle 10"/>
          <p:cNvSpPr>
            <a:spLocks noChangeArrowheads="1"/>
          </p:cNvSpPr>
          <p:nvPr/>
        </p:nvSpPr>
        <p:spPr bwMode="auto">
          <a:xfrm>
            <a:off x="2819400" y="4139788"/>
            <a:ext cx="1447800" cy="369332"/>
          </a:xfrm>
          <a:prstGeom prst="rect">
            <a:avLst/>
          </a:prstGeom>
          <a:noFill/>
          <a:ln w="9525">
            <a:noFill/>
            <a:miter lim="800000"/>
            <a:headEnd/>
            <a:tailEnd/>
          </a:ln>
          <a:effectLst/>
        </p:spPr>
        <p:txBody>
          <a:bodyPr>
            <a:spAutoFit/>
          </a:bodyPr>
          <a:lstStyle/>
          <a:p>
            <a:pPr eaLnBrk="0" hangingPunct="0">
              <a:spcBef>
                <a:spcPct val="20000"/>
              </a:spcBef>
              <a:buClr>
                <a:srgbClr val="00FF00"/>
              </a:buClr>
              <a:defRPr/>
            </a:pPr>
            <a:r>
              <a:rPr lang="en-GB" b="1" i="1" dirty="0">
                <a:effectLst>
                  <a:outerShdw blurRad="38100" dist="38100" dir="2700000" algn="tl">
                    <a:srgbClr val="C0C0C0"/>
                  </a:outerShdw>
                </a:effectLst>
              </a:rPr>
              <a:t>Blackmail</a:t>
            </a:r>
            <a:endParaRPr lang="en-GB" dirty="0"/>
          </a:p>
        </p:txBody>
      </p:sp>
      <p:sp>
        <p:nvSpPr>
          <p:cNvPr id="43019" name="Rectangle 11"/>
          <p:cNvSpPr>
            <a:spLocks noChangeArrowheads="1"/>
          </p:cNvSpPr>
          <p:nvPr/>
        </p:nvSpPr>
        <p:spPr bwMode="auto">
          <a:xfrm>
            <a:off x="1991544" y="4715852"/>
            <a:ext cx="3733800" cy="369332"/>
          </a:xfrm>
          <a:prstGeom prst="rect">
            <a:avLst/>
          </a:prstGeom>
          <a:noFill/>
          <a:ln w="9525">
            <a:noFill/>
            <a:miter lim="800000"/>
            <a:headEnd/>
            <a:tailEnd/>
          </a:ln>
          <a:effectLst/>
        </p:spPr>
        <p:txBody>
          <a:bodyPr>
            <a:spAutoFit/>
          </a:bodyPr>
          <a:lstStyle/>
          <a:p>
            <a:pPr>
              <a:defRPr/>
            </a:pPr>
            <a:r>
              <a:rPr lang="en-GB" b="1" i="1" u="sng" dirty="0">
                <a:solidFill>
                  <a:schemeClr val="tx2"/>
                </a:solidFill>
                <a:effectLst>
                  <a:outerShdw blurRad="38100" dist="38100" dir="2700000" algn="tl">
                    <a:srgbClr val="C0C0C0"/>
                  </a:outerShdw>
                </a:effectLst>
              </a:rPr>
              <a:t>Female Genital Mutilation</a:t>
            </a:r>
          </a:p>
        </p:txBody>
      </p:sp>
      <p:sp>
        <p:nvSpPr>
          <p:cNvPr id="43020" name="Rectangle 12"/>
          <p:cNvSpPr>
            <a:spLocks noChangeArrowheads="1"/>
          </p:cNvSpPr>
          <p:nvPr/>
        </p:nvSpPr>
        <p:spPr bwMode="auto">
          <a:xfrm>
            <a:off x="2567608" y="5363924"/>
            <a:ext cx="2304430" cy="369332"/>
          </a:xfrm>
          <a:prstGeom prst="rect">
            <a:avLst/>
          </a:prstGeom>
          <a:noFill/>
          <a:ln w="9525">
            <a:noFill/>
            <a:miter lim="800000"/>
            <a:headEnd/>
            <a:tailEnd/>
          </a:ln>
          <a:effectLst/>
        </p:spPr>
        <p:txBody>
          <a:bodyPr wrap="square">
            <a:spAutoFit/>
          </a:bodyPr>
          <a:lstStyle/>
          <a:p>
            <a:pPr>
              <a:defRPr/>
            </a:pPr>
            <a:r>
              <a:rPr lang="en-GB" b="1" i="1" dirty="0">
                <a:effectLst>
                  <a:outerShdw blurRad="38100" dist="38100" dir="2700000" algn="tl">
                    <a:srgbClr val="C0C0C0"/>
                  </a:outerShdw>
                </a:effectLst>
              </a:rPr>
              <a:t>Honour Killings</a:t>
            </a:r>
            <a:endParaRPr lang="en-GB" dirty="0"/>
          </a:p>
        </p:txBody>
      </p:sp>
      <p:sp>
        <p:nvSpPr>
          <p:cNvPr id="43021" name="Rectangle 13"/>
          <p:cNvSpPr>
            <a:spLocks noChangeArrowheads="1"/>
          </p:cNvSpPr>
          <p:nvPr/>
        </p:nvSpPr>
        <p:spPr bwMode="auto">
          <a:xfrm>
            <a:off x="3071664" y="5867980"/>
            <a:ext cx="2743200" cy="369332"/>
          </a:xfrm>
          <a:prstGeom prst="rect">
            <a:avLst/>
          </a:prstGeom>
          <a:noFill/>
          <a:ln w="9525">
            <a:noFill/>
            <a:miter lim="800000"/>
            <a:headEnd/>
            <a:tailEnd/>
          </a:ln>
          <a:effectLst/>
        </p:spPr>
        <p:txBody>
          <a:bodyPr>
            <a:spAutoFit/>
          </a:bodyPr>
          <a:lstStyle/>
          <a:p>
            <a:pPr eaLnBrk="0" hangingPunct="0">
              <a:spcBef>
                <a:spcPct val="20000"/>
              </a:spcBef>
              <a:buClr>
                <a:srgbClr val="00FF00"/>
              </a:buClr>
              <a:defRPr/>
            </a:pPr>
            <a:r>
              <a:rPr lang="en-GB" b="1" i="1" dirty="0">
                <a:effectLst>
                  <a:outerShdw blurRad="38100" dist="38100" dir="2700000" algn="tl">
                    <a:srgbClr val="C0C0C0"/>
                  </a:outerShdw>
                </a:effectLst>
              </a:rPr>
              <a:t>Forced Marriage</a:t>
            </a:r>
            <a:endParaRPr lang="en-GB" dirty="0"/>
          </a:p>
        </p:txBody>
      </p:sp>
      <p:sp>
        <p:nvSpPr>
          <p:cNvPr id="43022" name="Rectangle 14"/>
          <p:cNvSpPr>
            <a:spLocks noChangeArrowheads="1"/>
          </p:cNvSpPr>
          <p:nvPr/>
        </p:nvSpPr>
        <p:spPr bwMode="auto">
          <a:xfrm>
            <a:off x="6743700" y="4211796"/>
            <a:ext cx="1573892" cy="369332"/>
          </a:xfrm>
          <a:prstGeom prst="rect">
            <a:avLst/>
          </a:prstGeom>
          <a:noFill/>
          <a:ln w="9525">
            <a:noFill/>
            <a:miter lim="800000"/>
            <a:headEnd/>
            <a:tailEnd/>
          </a:ln>
          <a:effectLst/>
        </p:spPr>
        <p:txBody>
          <a:bodyPr wrap="none">
            <a:spAutoFit/>
          </a:bodyPr>
          <a:lstStyle/>
          <a:p>
            <a:pPr>
              <a:defRPr/>
            </a:pPr>
            <a:r>
              <a:rPr lang="en-GB" b="1" i="1" dirty="0">
                <a:effectLst>
                  <a:outerShdw blurRad="38100" dist="38100" dir="2700000" algn="tl">
                    <a:srgbClr val="C0C0C0"/>
                  </a:outerShdw>
                </a:effectLst>
              </a:rPr>
              <a:t>Acid Attacks</a:t>
            </a:r>
          </a:p>
        </p:txBody>
      </p:sp>
      <p:sp>
        <p:nvSpPr>
          <p:cNvPr id="43023" name="Rectangle 15"/>
          <p:cNvSpPr>
            <a:spLocks noChangeArrowheads="1"/>
          </p:cNvSpPr>
          <p:nvPr/>
        </p:nvSpPr>
        <p:spPr bwMode="auto">
          <a:xfrm>
            <a:off x="6556178" y="4931876"/>
            <a:ext cx="1916087" cy="369332"/>
          </a:xfrm>
          <a:prstGeom prst="rect">
            <a:avLst/>
          </a:prstGeom>
          <a:noFill/>
          <a:ln w="9525">
            <a:noFill/>
            <a:miter lim="800000"/>
            <a:headEnd/>
            <a:tailEnd/>
          </a:ln>
          <a:effectLst/>
        </p:spPr>
        <p:txBody>
          <a:bodyPr wrap="square">
            <a:spAutoFit/>
          </a:bodyPr>
          <a:lstStyle/>
          <a:p>
            <a:pPr eaLnBrk="0" hangingPunct="0">
              <a:defRPr/>
            </a:pPr>
            <a:r>
              <a:rPr lang="en-GB" b="1" i="1" dirty="0">
                <a:effectLst>
                  <a:outerShdw blurRad="38100" dist="38100" dir="2700000" algn="tl">
                    <a:srgbClr val="C0C0C0"/>
                  </a:outerShdw>
                </a:effectLst>
              </a:rPr>
              <a:t>Blood Feuds</a:t>
            </a:r>
          </a:p>
        </p:txBody>
      </p:sp>
      <p:sp>
        <p:nvSpPr>
          <p:cNvPr id="43024" name="Rectangle 16"/>
          <p:cNvSpPr>
            <a:spLocks noChangeArrowheads="1"/>
          </p:cNvSpPr>
          <p:nvPr/>
        </p:nvSpPr>
        <p:spPr bwMode="auto">
          <a:xfrm rot="10800000" flipV="1">
            <a:off x="6884542" y="5651955"/>
            <a:ext cx="2307803" cy="369332"/>
          </a:xfrm>
          <a:prstGeom prst="rect">
            <a:avLst/>
          </a:prstGeom>
          <a:noFill/>
          <a:ln w="9525">
            <a:noFill/>
            <a:miter lim="800000"/>
            <a:headEnd/>
            <a:tailEnd/>
          </a:ln>
          <a:effectLst/>
        </p:spPr>
        <p:txBody>
          <a:bodyPr wrap="square">
            <a:spAutoFit/>
          </a:bodyPr>
          <a:lstStyle/>
          <a:p>
            <a:pPr>
              <a:defRPr/>
            </a:pPr>
            <a:r>
              <a:rPr lang="en-GB" b="1" i="1" dirty="0">
                <a:effectLst>
                  <a:outerShdw blurRad="38100" dist="38100" dir="2700000" algn="tl">
                    <a:srgbClr val="C0C0C0"/>
                  </a:outerShdw>
                </a:effectLst>
              </a:rPr>
              <a:t>Domestic Abuse</a:t>
            </a:r>
          </a:p>
        </p:txBody>
      </p:sp>
      <p:sp>
        <p:nvSpPr>
          <p:cNvPr id="2" name="Title 1"/>
          <p:cNvSpPr>
            <a:spLocks noGrp="1"/>
          </p:cNvSpPr>
          <p:nvPr>
            <p:ph type="title"/>
          </p:nvPr>
        </p:nvSpPr>
        <p:spPr>
          <a:xfrm>
            <a:off x="1970089" y="457201"/>
            <a:ext cx="6838296" cy="1180545"/>
          </a:xfrm>
        </p:spPr>
        <p:txBody>
          <a:bodyPr>
            <a:normAutofit fontScale="90000"/>
          </a:bodyPr>
          <a:lstStyle/>
          <a:p>
            <a:pPr algn="ctr"/>
            <a:r>
              <a:rPr lang="en-GB" dirty="0"/>
              <a:t>H</a:t>
            </a:r>
            <a:r>
              <a:rPr lang="en-GB" dirty="0" smtClean="0"/>
              <a:t>onour Based Violence/ </a:t>
            </a:r>
            <a:br>
              <a:rPr lang="en-GB" dirty="0" smtClean="0"/>
            </a:br>
            <a:r>
              <a:rPr lang="en-GB" dirty="0" smtClean="0"/>
              <a:t>Crimes of Control.</a:t>
            </a:r>
            <a:endParaRPr lang="en-GB" dirty="0"/>
          </a:p>
        </p:txBody>
      </p:sp>
    </p:spTree>
    <p:extLst>
      <p:ext uri="{BB962C8B-B14F-4D97-AF65-F5344CB8AC3E}">
        <p14:creationId xmlns:p14="http://schemas.microsoft.com/office/powerpoint/2010/main" val="1655544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Help and Advice: Powys</a:t>
            </a:r>
            <a:endParaRPr lang="en-GB" dirty="0"/>
          </a:p>
        </p:txBody>
      </p:sp>
      <p:sp>
        <p:nvSpPr>
          <p:cNvPr id="3" name="Content Placeholder 2"/>
          <p:cNvSpPr>
            <a:spLocks noGrp="1"/>
          </p:cNvSpPr>
          <p:nvPr>
            <p:ph idx="1"/>
          </p:nvPr>
        </p:nvSpPr>
        <p:spPr/>
        <p:txBody>
          <a:bodyPr>
            <a:normAutofit/>
          </a:bodyPr>
          <a:lstStyle/>
          <a:p>
            <a:pPr marL="0" indent="0">
              <a:buNone/>
            </a:pPr>
            <a:endParaRPr lang="en-GB" sz="2400" dirty="0"/>
          </a:p>
        </p:txBody>
      </p:sp>
    </p:spTree>
    <p:extLst>
      <p:ext uri="{BB962C8B-B14F-4D97-AF65-F5344CB8AC3E}">
        <p14:creationId xmlns:p14="http://schemas.microsoft.com/office/powerpoint/2010/main" val="17515961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ys County Council Intranet: Children's Services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217"/>
            <a:ext cx="12192000" cy="6563566"/>
          </a:xfrm>
          <a:prstGeom prst="rect">
            <a:avLst/>
          </a:prstGeom>
        </p:spPr>
      </p:pic>
    </p:spTree>
    <p:extLst>
      <p:ext uri="{BB962C8B-B14F-4D97-AF65-F5344CB8AC3E}">
        <p14:creationId xmlns:p14="http://schemas.microsoft.com/office/powerpoint/2010/main" val="10797865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Statutory Help </a:t>
            </a:r>
            <a:r>
              <a:rPr lang="en-GB" dirty="0"/>
              <a:t>and Advice: </a:t>
            </a:r>
            <a:r>
              <a:rPr lang="en-GB" dirty="0" smtClean="0"/>
              <a:t>UK</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7230093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715232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GM-Mandatory-Reporting-procedural-info-FINAL.pdf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04" y="816429"/>
            <a:ext cx="9706686" cy="5225597"/>
          </a:xfrm>
          <a:prstGeom prst="rect">
            <a:avLst/>
          </a:prstGeom>
        </p:spPr>
      </p:pic>
    </p:spTree>
    <p:extLst>
      <p:ext uri="{BB962C8B-B14F-4D97-AF65-F5344CB8AC3E}">
        <p14:creationId xmlns:p14="http://schemas.microsoft.com/office/powerpoint/2010/main" val="4557003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Statutory Help </a:t>
            </a:r>
            <a:r>
              <a:rPr lang="en-GB" dirty="0"/>
              <a:t>and Advice: </a:t>
            </a:r>
            <a:r>
              <a:rPr lang="en-GB" dirty="0" smtClean="0"/>
              <a:t>Wales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1749902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male-Genital-Mutilation.pdf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217"/>
            <a:ext cx="12192000" cy="6563566"/>
          </a:xfrm>
          <a:prstGeom prst="rect">
            <a:avLst/>
          </a:prstGeom>
        </p:spPr>
      </p:pic>
    </p:spTree>
    <p:extLst>
      <p:ext uri="{BB962C8B-B14F-4D97-AF65-F5344CB8AC3E}">
        <p14:creationId xmlns:p14="http://schemas.microsoft.com/office/powerpoint/2010/main" val="8786778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IDANCE FOR PROFESSIONALS ON FGM - Wo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217"/>
            <a:ext cx="12192000" cy="6563566"/>
          </a:xfrm>
          <a:prstGeom prst="rect">
            <a:avLst/>
          </a:prstGeom>
        </p:spPr>
      </p:pic>
    </p:spTree>
    <p:extLst>
      <p:ext uri="{BB962C8B-B14F-4D97-AF65-F5344CB8AC3E}">
        <p14:creationId xmlns:p14="http://schemas.microsoft.com/office/powerpoint/2010/main" val="3325412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Other Help </a:t>
            </a:r>
            <a:r>
              <a:rPr lang="en-GB" dirty="0"/>
              <a:t>and </a:t>
            </a:r>
            <a:r>
              <a:rPr lang="en-GB" dirty="0" smtClean="0"/>
              <a:t>Advice</a:t>
            </a:r>
            <a:endParaRPr lang="en-GB" dirty="0"/>
          </a:p>
        </p:txBody>
      </p:sp>
      <p:sp>
        <p:nvSpPr>
          <p:cNvPr id="3" name="Content Placeholder 2"/>
          <p:cNvSpPr>
            <a:spLocks noGrp="1"/>
          </p:cNvSpPr>
          <p:nvPr>
            <p:ph idx="1"/>
          </p:nvPr>
        </p:nvSpPr>
        <p:spPr/>
        <p:txBody>
          <a:bodyPr>
            <a:normAutofit/>
          </a:bodyPr>
          <a:lstStyle/>
          <a:p>
            <a:r>
              <a:rPr lang="en-GB" sz="3600" dirty="0" smtClean="0"/>
              <a:t>Further CPD learning available from the Home Office:</a:t>
            </a:r>
            <a:r>
              <a:rPr lang="en-GB" sz="3600" dirty="0"/>
              <a:t> </a:t>
            </a:r>
            <a:r>
              <a:rPr lang="en-GB" sz="3600" u="sng" dirty="0" smtClean="0">
                <a:hlinkClick r:id="rId2"/>
              </a:rPr>
              <a:t>www.fgmelearning.co.uk</a:t>
            </a:r>
            <a:endParaRPr lang="en-GB" sz="3600" u="sng" dirty="0" smtClean="0"/>
          </a:p>
          <a:p>
            <a:r>
              <a:rPr lang="en-GB" sz="3600" dirty="0" smtClean="0"/>
              <a:t>Excellent material to build on this course.</a:t>
            </a:r>
          </a:p>
        </p:txBody>
      </p:sp>
    </p:spTree>
    <p:extLst>
      <p:ext uri="{BB962C8B-B14F-4D97-AF65-F5344CB8AC3E}">
        <p14:creationId xmlns:p14="http://schemas.microsoft.com/office/powerpoint/2010/main" val="20456575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012782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FGM.</a:t>
            </a:r>
            <a:endParaRPr lang="en-GB" dirty="0"/>
          </a:p>
        </p:txBody>
      </p:sp>
      <p:sp>
        <p:nvSpPr>
          <p:cNvPr id="3" name="Content Placeholder 2"/>
          <p:cNvSpPr>
            <a:spLocks noGrp="1"/>
          </p:cNvSpPr>
          <p:nvPr>
            <p:ph idx="1"/>
          </p:nvPr>
        </p:nvSpPr>
        <p:spPr>
          <a:xfrm>
            <a:off x="677334" y="1801361"/>
            <a:ext cx="8596668" cy="3880773"/>
          </a:xfrm>
        </p:spPr>
        <p:txBody>
          <a:bodyPr>
            <a:normAutofit/>
          </a:bodyPr>
          <a:lstStyle/>
          <a:p>
            <a:r>
              <a:rPr lang="en-GB" sz="3200" dirty="0" smtClean="0"/>
              <a:t>Raises strong emotions.</a:t>
            </a:r>
          </a:p>
          <a:p>
            <a:r>
              <a:rPr lang="en-GB" sz="3200" dirty="0" smtClean="0"/>
              <a:t>For hundreds of years a hidden issue with little public knowledge or discussion.</a:t>
            </a:r>
          </a:p>
          <a:p>
            <a:r>
              <a:rPr lang="en-GB" sz="3200" dirty="0" smtClean="0"/>
              <a:t>This session may raise some uncomfortable issues.</a:t>
            </a:r>
          </a:p>
          <a:p>
            <a:r>
              <a:rPr lang="en-GB" sz="3200" dirty="0" smtClean="0"/>
              <a:t>Keep yourself safe, look after each other.</a:t>
            </a:r>
          </a:p>
          <a:p>
            <a:pPr marL="0" indent="0">
              <a:buNone/>
            </a:pPr>
            <a:endParaRPr lang="en-GB" sz="3200" dirty="0" smtClean="0"/>
          </a:p>
        </p:txBody>
      </p:sp>
    </p:spTree>
    <p:extLst>
      <p:ext uri="{BB962C8B-B14F-4D97-AF65-F5344CB8AC3E}">
        <p14:creationId xmlns:p14="http://schemas.microsoft.com/office/powerpoint/2010/main" val="15028083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8921460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gm-every-bodys-biz.co.uk/wp-content/uploads/FGM-is-Everybodys-Business-648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66" y="167638"/>
            <a:ext cx="7045978" cy="652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4233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Recap on Objectives: </a:t>
            </a:r>
            <a:endParaRPr lang="en-GB" dirty="0"/>
          </a:p>
        </p:txBody>
      </p:sp>
      <p:sp>
        <p:nvSpPr>
          <p:cNvPr id="3" name="Content Placeholder 2"/>
          <p:cNvSpPr>
            <a:spLocks noGrp="1"/>
          </p:cNvSpPr>
          <p:nvPr>
            <p:ph idx="1"/>
          </p:nvPr>
        </p:nvSpPr>
        <p:spPr>
          <a:xfrm>
            <a:off x="668868" y="1736046"/>
            <a:ext cx="8596668" cy="3880773"/>
          </a:xfrm>
        </p:spPr>
        <p:txBody>
          <a:bodyPr>
            <a:normAutofit fontScale="77500" lnSpcReduction="20000"/>
          </a:bodyPr>
          <a:lstStyle/>
          <a:p>
            <a:pPr marL="109728" indent="0">
              <a:buNone/>
            </a:pPr>
            <a:endParaRPr lang="en-GB" dirty="0"/>
          </a:p>
          <a:p>
            <a:pPr marL="109728" indent="0">
              <a:buNone/>
            </a:pPr>
            <a:endParaRPr lang="en-GB" dirty="0"/>
          </a:p>
          <a:p>
            <a:pPr>
              <a:spcBef>
                <a:spcPts val="0"/>
              </a:spcBef>
              <a:spcAft>
                <a:spcPts val="1200"/>
              </a:spcAft>
            </a:pPr>
            <a:r>
              <a:rPr lang="en-GB" sz="3200" dirty="0" smtClean="0"/>
              <a:t>To understand </a:t>
            </a:r>
            <a:r>
              <a:rPr lang="en-GB" sz="3200" dirty="0"/>
              <a:t>what </a:t>
            </a:r>
            <a:r>
              <a:rPr lang="en-GB" sz="3200" dirty="0" smtClean="0"/>
              <a:t>FGM is, the </a:t>
            </a:r>
            <a:r>
              <a:rPr lang="en-GB" sz="3200" dirty="0"/>
              <a:t>context in which it is practised and the consequences of it for victims/survivors.</a:t>
            </a:r>
          </a:p>
          <a:p>
            <a:pPr>
              <a:spcBef>
                <a:spcPts val="0"/>
              </a:spcBef>
              <a:spcAft>
                <a:spcPts val="1200"/>
              </a:spcAft>
            </a:pPr>
            <a:r>
              <a:rPr lang="en-GB" sz="3200" dirty="0" smtClean="0"/>
              <a:t>To become </a:t>
            </a:r>
            <a:r>
              <a:rPr lang="en-GB" sz="3200" dirty="0"/>
              <a:t>aware of the risk factors in practice</a:t>
            </a:r>
          </a:p>
          <a:p>
            <a:pPr>
              <a:spcBef>
                <a:spcPts val="0"/>
              </a:spcBef>
              <a:spcAft>
                <a:spcPts val="1200"/>
              </a:spcAft>
            </a:pPr>
            <a:r>
              <a:rPr lang="en-GB" sz="3200" dirty="0" smtClean="0"/>
              <a:t>To be able to explain the law on FGM &amp; </a:t>
            </a:r>
            <a:r>
              <a:rPr lang="en-GB" sz="3200" dirty="0"/>
              <a:t>Powys procedures in relation to FGM.</a:t>
            </a:r>
          </a:p>
          <a:p>
            <a:pPr>
              <a:spcBef>
                <a:spcPts val="0"/>
              </a:spcBef>
              <a:spcAft>
                <a:spcPts val="1200"/>
              </a:spcAft>
            </a:pPr>
            <a:r>
              <a:rPr lang="en-GB" sz="3200" dirty="0" smtClean="0"/>
              <a:t>To consider </a:t>
            </a:r>
            <a:r>
              <a:rPr lang="en-GB" sz="3200" dirty="0"/>
              <a:t>the practice </a:t>
            </a:r>
            <a:r>
              <a:rPr lang="en-GB" sz="3200" dirty="0" smtClean="0"/>
              <a:t>and cultural issues</a:t>
            </a:r>
            <a:r>
              <a:rPr lang="en-GB" sz="3200" dirty="0"/>
              <a:t>.</a:t>
            </a:r>
          </a:p>
          <a:p>
            <a:pPr>
              <a:spcBef>
                <a:spcPts val="0"/>
              </a:spcBef>
              <a:spcAft>
                <a:spcPts val="1200"/>
              </a:spcAft>
            </a:pPr>
            <a:r>
              <a:rPr lang="en-GB" sz="3200" dirty="0" smtClean="0"/>
              <a:t>To know </a:t>
            </a:r>
            <a:r>
              <a:rPr lang="en-GB" sz="3200" dirty="0"/>
              <a:t>where to go to for more advice and information</a:t>
            </a:r>
          </a:p>
          <a:p>
            <a:endParaRPr lang="en-GB" dirty="0"/>
          </a:p>
        </p:txBody>
      </p:sp>
    </p:spTree>
    <p:extLst>
      <p:ext uri="{BB962C8B-B14F-4D97-AF65-F5344CB8AC3E}">
        <p14:creationId xmlns:p14="http://schemas.microsoft.com/office/powerpoint/2010/main" val="34646825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Very Many Thanks for Participating</a:t>
            </a:r>
            <a:endParaRPr lang="en-GB" dirty="0"/>
          </a:p>
        </p:txBody>
      </p:sp>
      <p:sp>
        <p:nvSpPr>
          <p:cNvPr id="3" name="Content Placeholder 2"/>
          <p:cNvSpPr>
            <a:spLocks noGrp="1"/>
          </p:cNvSpPr>
          <p:nvPr>
            <p:ph idx="1"/>
          </p:nvPr>
        </p:nvSpPr>
        <p:spPr/>
        <p:txBody>
          <a:bodyPr>
            <a:normAutofit/>
          </a:bodyPr>
          <a:lstStyle/>
          <a:p>
            <a:r>
              <a:rPr lang="en-GB" sz="2400" dirty="0" smtClean="0"/>
              <a:t>Hope you have found the session relevant and interesting</a:t>
            </a:r>
          </a:p>
          <a:p>
            <a:r>
              <a:rPr lang="en-GB" sz="2400" dirty="0" smtClean="0"/>
              <a:t>Please fill in the feed-back sheet so we can improve it in the future</a:t>
            </a:r>
            <a:endParaRPr lang="en-GB" sz="2400" dirty="0"/>
          </a:p>
        </p:txBody>
      </p:sp>
    </p:spTree>
    <p:extLst>
      <p:ext uri="{BB962C8B-B14F-4D97-AF65-F5344CB8AC3E}">
        <p14:creationId xmlns:p14="http://schemas.microsoft.com/office/powerpoint/2010/main" val="3254834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Sharing a secret</a:t>
            </a:r>
            <a:endParaRPr lang="en-GB" dirty="0"/>
          </a:p>
        </p:txBody>
      </p:sp>
      <p:sp>
        <p:nvSpPr>
          <p:cNvPr id="3" name="Content Placeholder 2"/>
          <p:cNvSpPr>
            <a:spLocks noGrp="1"/>
          </p:cNvSpPr>
          <p:nvPr>
            <p:ph idx="1"/>
          </p:nvPr>
        </p:nvSpPr>
        <p:spPr>
          <a:xfrm>
            <a:off x="677334" y="1605418"/>
            <a:ext cx="8596668" cy="3880773"/>
          </a:xfrm>
        </p:spPr>
        <p:txBody>
          <a:bodyPr>
            <a:noAutofit/>
          </a:bodyPr>
          <a:lstStyle/>
          <a:p>
            <a:r>
              <a:rPr lang="en-GB" sz="3200" dirty="0" smtClean="0"/>
              <a:t>In groups of 5</a:t>
            </a:r>
          </a:p>
          <a:p>
            <a:r>
              <a:rPr lang="en-GB" sz="3200" dirty="0" smtClean="0"/>
              <a:t>Write down something about yourself that others may not know</a:t>
            </a:r>
          </a:p>
          <a:p>
            <a:r>
              <a:rPr lang="en-GB" sz="3200" dirty="0" smtClean="0"/>
              <a:t>Put the papers face down on the table.</a:t>
            </a:r>
          </a:p>
          <a:p>
            <a:r>
              <a:rPr lang="en-GB" sz="3200" dirty="0" smtClean="0"/>
              <a:t>Pick one (if its your own put it back!)</a:t>
            </a:r>
          </a:p>
          <a:p>
            <a:r>
              <a:rPr lang="en-GB" sz="3200" dirty="0" smtClean="0"/>
              <a:t>Try to decide which person in the group wrote it.</a:t>
            </a:r>
            <a:endParaRPr lang="en-GB" sz="3200" dirty="0"/>
          </a:p>
        </p:txBody>
      </p:sp>
    </p:spTree>
    <p:extLst>
      <p:ext uri="{BB962C8B-B14F-4D97-AF65-F5344CB8AC3E}">
        <p14:creationId xmlns:p14="http://schemas.microsoft.com/office/powerpoint/2010/main" val="1436836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In which Countries is FGM Practiced?</a:t>
            </a:r>
            <a:endParaRPr lang="en-GB" dirty="0"/>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086" r="7407" b="11877"/>
          <a:stretch/>
        </p:blipFill>
        <p:spPr bwMode="auto">
          <a:xfrm>
            <a:off x="1702125" y="1270000"/>
            <a:ext cx="6547085" cy="546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662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Nationalfgmcentre.org.uk</a:t>
            </a:r>
            <a:endParaRPr lang="en-GB" dirty="0"/>
          </a:p>
        </p:txBody>
      </p:sp>
      <p:pic>
        <p:nvPicPr>
          <p:cNvPr id="4" name="Content Placeholder 3" descr="FGM World FGM Map - Internet Explorer">
            <a:hlinkClick r:id="rId2"/>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96285" y="1270000"/>
            <a:ext cx="8758766" cy="4962499"/>
          </a:xfrm>
        </p:spPr>
      </p:pic>
    </p:spTree>
    <p:extLst>
      <p:ext uri="{BB962C8B-B14F-4D97-AF65-F5344CB8AC3E}">
        <p14:creationId xmlns:p14="http://schemas.microsoft.com/office/powerpoint/2010/main" val="6028425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33323</TotalTime>
  <Words>3548</Words>
  <Application>Microsoft Macintosh PowerPoint</Application>
  <PresentationFormat>Widescreen</PresentationFormat>
  <Paragraphs>348</Paragraphs>
  <Slides>63</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Calibri</vt:lpstr>
      <vt:lpstr>Courier New</vt:lpstr>
      <vt:lpstr>Tahoma</vt:lpstr>
      <vt:lpstr>Times New Roman</vt:lpstr>
      <vt:lpstr>Trebuchet MS</vt:lpstr>
      <vt:lpstr>Verdana</vt:lpstr>
      <vt:lpstr>Wingdings</vt:lpstr>
      <vt:lpstr>Wingdings 3</vt:lpstr>
      <vt:lpstr>Facet</vt:lpstr>
      <vt:lpstr>Female Genital Mutilation/Cutting (FGM)</vt:lpstr>
      <vt:lpstr>Aim:</vt:lpstr>
      <vt:lpstr>Objectives: </vt:lpstr>
      <vt:lpstr>FGM/FC/FGC</vt:lpstr>
      <vt:lpstr>Honour Based Violence/  Crimes of Control.</vt:lpstr>
      <vt:lpstr>FGM.</vt:lpstr>
      <vt:lpstr>Sharing a secret</vt:lpstr>
      <vt:lpstr>In which Countries is FGM Practiced?</vt:lpstr>
      <vt:lpstr>Nationalfgmcentre.org.uk</vt:lpstr>
      <vt:lpstr>FGM in the UK: Estimate of prevalence of FGM per 1,000 women in the population.</vt:lpstr>
      <vt:lpstr>FGM in the UK: Estimated % of maternity to women with FGM</vt:lpstr>
      <vt:lpstr>Powys compared: Prevalence of FGM per 1,000 women in the population.</vt:lpstr>
      <vt:lpstr>Powys compared: Maternities to women with FGM.</vt:lpstr>
      <vt:lpstr>PowerPoint Presentation</vt:lpstr>
      <vt:lpstr>Implications – Prof Macfarlane</vt:lpstr>
      <vt:lpstr>The practice of FGM</vt:lpstr>
      <vt:lpstr>What do you feel about what you have just seen?</vt:lpstr>
      <vt:lpstr>Who is at risk?</vt:lpstr>
      <vt:lpstr>WHO Classification of FGM</vt:lpstr>
      <vt:lpstr>Suggested reasons for FGM</vt:lpstr>
      <vt:lpstr>(More) suggested reasons….</vt:lpstr>
      <vt:lpstr>FGM: The myths that sustain it.</vt:lpstr>
      <vt:lpstr>FGM: The Real Reason</vt:lpstr>
      <vt:lpstr>FGM health implications</vt:lpstr>
      <vt:lpstr>FGM Implications in Pregnancy</vt:lpstr>
      <vt:lpstr>Law on FGM</vt:lpstr>
      <vt:lpstr>It is an Offence under the FGM Act 2003 to:</vt:lpstr>
      <vt:lpstr>The Serious Crimes Act 2015</vt:lpstr>
      <vt:lpstr>Who can apply for an FGM Protection Order?</vt:lpstr>
      <vt:lpstr>What can be imposed?</vt:lpstr>
      <vt:lpstr>Practice Issues: FGM Protection Orders and Safeguarding</vt:lpstr>
      <vt:lpstr>Mandatory Recording and Reporting</vt:lpstr>
      <vt:lpstr>PowerPoint Presentation</vt:lpstr>
      <vt:lpstr>Mandatory Reporting: “Known” Cases</vt:lpstr>
      <vt:lpstr>Mandatory reporting does not apply to:</vt:lpstr>
      <vt:lpstr>What is a verbal disclosure under Section 5B of the FGM Act 2003?</vt:lpstr>
      <vt:lpstr>Local terms for FGM</vt:lpstr>
      <vt:lpstr>Local terms for FGM</vt:lpstr>
      <vt:lpstr>When to Report?</vt:lpstr>
      <vt:lpstr>How to Report to?</vt:lpstr>
      <vt:lpstr>When you phone 101 be prepared to..</vt:lpstr>
      <vt:lpstr>Failure to Report</vt:lpstr>
      <vt:lpstr>Practice Issues: Informing Parents? </vt:lpstr>
      <vt:lpstr>Practice Issues: Reporting FGM and trust of young person</vt:lpstr>
      <vt:lpstr>Practice Issues: Cultural Barriers:</vt:lpstr>
      <vt:lpstr>Practice Issues: Signs that FGM may be about to take place.</vt:lpstr>
      <vt:lpstr>Practice Issues: Signs that FGM may have already taken place.</vt:lpstr>
      <vt:lpstr>Video Clip</vt:lpstr>
      <vt:lpstr>Exercise on Mandatory Reporting</vt:lpstr>
      <vt:lpstr>Help and Advice: Powys</vt:lpstr>
      <vt:lpstr>PowerPoint Presentation</vt:lpstr>
      <vt:lpstr>Statutory Help and Advice: UK</vt:lpstr>
      <vt:lpstr>PowerPoint Presentation</vt:lpstr>
      <vt:lpstr>PowerPoint Presentation</vt:lpstr>
      <vt:lpstr>Statutory Help and Advice: Wales</vt:lpstr>
      <vt:lpstr>PowerPoint Presentation</vt:lpstr>
      <vt:lpstr>PowerPoint Presentation</vt:lpstr>
      <vt:lpstr>Other Help and Advice</vt:lpstr>
      <vt:lpstr>PowerPoint Presentation</vt:lpstr>
      <vt:lpstr>PowerPoint Presentation</vt:lpstr>
      <vt:lpstr>PowerPoint Presentation</vt:lpstr>
      <vt:lpstr>Recap on Objectives: </vt:lpstr>
      <vt:lpstr>Very Many Thanks for Participating</vt:lpstr>
    </vt:vector>
  </TitlesOfParts>
  <Company>Powys County Council</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Kerr</dc:creator>
  <cp:lastModifiedBy>Catherine Mannu</cp:lastModifiedBy>
  <cp:revision>86</cp:revision>
  <dcterms:created xsi:type="dcterms:W3CDTF">2016-06-17T14:15:03Z</dcterms:created>
  <dcterms:modified xsi:type="dcterms:W3CDTF">2016-10-26T15:01:46Z</dcterms:modified>
</cp:coreProperties>
</file>